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51" r:id="rId1"/>
  </p:sldMasterIdLst>
  <p:notesMasterIdLst>
    <p:notesMasterId r:id="rId23"/>
  </p:notesMasterIdLst>
  <p:sldIdLst>
    <p:sldId id="257" r:id="rId2"/>
    <p:sldId id="262" r:id="rId3"/>
    <p:sldId id="258" r:id="rId4"/>
    <p:sldId id="268" r:id="rId5"/>
    <p:sldId id="302" r:id="rId6"/>
    <p:sldId id="309" r:id="rId7"/>
    <p:sldId id="310" r:id="rId8"/>
    <p:sldId id="312" r:id="rId9"/>
    <p:sldId id="300" r:id="rId10"/>
    <p:sldId id="296" r:id="rId11"/>
    <p:sldId id="273" r:id="rId12"/>
    <p:sldId id="317" r:id="rId13"/>
    <p:sldId id="294" r:id="rId14"/>
    <p:sldId id="303" r:id="rId15"/>
    <p:sldId id="308" r:id="rId16"/>
    <p:sldId id="306" r:id="rId17"/>
    <p:sldId id="314" r:id="rId18"/>
    <p:sldId id="316" r:id="rId19"/>
    <p:sldId id="299" r:id="rId20"/>
    <p:sldId id="284" r:id="rId21"/>
    <p:sldId id="3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99"/>
    <a:srgbClr val="00CC00"/>
    <a:srgbClr val="FFFF00"/>
    <a:srgbClr val="FFFF66"/>
    <a:srgbClr val="FF0000"/>
    <a:srgbClr val="000066"/>
    <a:srgbClr val="3366FF"/>
    <a:srgbClr val="00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963C2-357A-4F48-A2DB-375FEA699EA8}" type="datetimeFigureOut">
              <a:rPr lang="en-US" smtClean="0"/>
              <a:t>8/21/2018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B448-686D-4556-844E-455FDA217208}" type="slidenum">
              <a:rPr lang="en-US" smtClean="0"/>
              <a:t>‹#›</a:t>
            </a:fld>
            <a:endParaRPr lang="en-US" dirty="0"/>
          </a:p>
        </p:txBody>
      </p:sp>
    </p:spTree>
    <p:extLst>
      <p:ext uri="{BB962C8B-B14F-4D97-AF65-F5344CB8AC3E}">
        <p14:creationId xmlns:p14="http://schemas.microsoft.com/office/powerpoint/2010/main" val="277628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5B909D-6D4F-4C35-8E4F-01B1B9E6AE69}" type="slidenum">
              <a:rPr lang="en-US" sz="1200">
                <a:solidFill>
                  <a:srgbClr val="000000"/>
                </a:solidFill>
              </a:rPr>
              <a:pPr eaLnBrk="1" hangingPunct="1"/>
              <a:t>1</a:t>
            </a:fld>
            <a:endParaRPr lang="en-US" sz="1200" dirty="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4</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5</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9</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11</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12</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6778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13</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083A-FB29-46D6-BD17-D57E8107D935}" type="slidenum">
              <a:rPr lang="en-US" altLang="en-US" sz="1200">
                <a:solidFill>
                  <a:srgbClr val="000000"/>
                </a:solidFill>
              </a:rPr>
              <a:pPr eaLnBrk="1" hangingPunct="1"/>
              <a:t>14</a:t>
            </a:fld>
            <a:endParaRPr lang="en-US" altLang="en-US" sz="1200" dirty="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20</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a:xfrm>
            <a:off x="3623733" y="6117336"/>
            <a:ext cx="3609438" cy="365125"/>
          </a:xfrm>
        </p:spPr>
        <p:txBody>
          <a:bodyPr/>
          <a:lstStyle/>
          <a:p>
            <a:pPr fontAlgn="base">
              <a:spcBef>
                <a:spcPct val="0"/>
              </a:spcBef>
              <a:spcAft>
                <a:spcPct val="0"/>
              </a:spcAft>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75320" y="6117336"/>
            <a:ext cx="411480" cy="365125"/>
          </a:xfrm>
        </p:spPr>
        <p:txBody>
          <a:bodyPr/>
          <a:lstStyle/>
          <a:p>
            <a:pPr fontAlgn="base">
              <a:spcBef>
                <a:spcPct val="0"/>
              </a:spcBef>
              <a:spcAft>
                <a:spcPct val="0"/>
              </a:spcAft>
              <a:defRPr/>
            </a:pPr>
            <a:fld id="{6E6EB72E-5E66-403E-941A-03362CEA26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49917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35214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1532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56980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33250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20157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428990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43FE4C4-839E-41B9-9039-B2594E6C8F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4591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CBFF027-33B7-44B8-96BD-221793E167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09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1972647" y="6108173"/>
            <a:ext cx="5314517" cy="365125"/>
          </a:xfrm>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58967" y="6108173"/>
            <a:ext cx="427833" cy="365125"/>
          </a:xfrm>
        </p:spPr>
        <p:txBody>
          <a:bodyPr/>
          <a:lstStyle/>
          <a:p>
            <a:pPr>
              <a:defRPr/>
            </a:pPr>
            <a:fld id="{ED873CB2-4CF4-432F-8F0E-BB15F3754DC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00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73317" y="6116070"/>
            <a:ext cx="413483" cy="365125"/>
          </a:xfrm>
        </p:spPr>
        <p:txBody>
          <a:bodyPr/>
          <a:lstStyle/>
          <a:p>
            <a:pPr>
              <a:defRPr/>
            </a:pPr>
            <a:fld id="{042ADDA6-2612-4D59-A201-6E6DAFD7C6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115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EEC14068-0095-402C-BDF2-A36B27A0FC4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07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21F75B3-5883-4AC4-B954-6A824E00EB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15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3AD8432-B087-4F4D-8FAB-4C1517901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744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9516A3-A483-4BBF-9DEE-9D85A43A26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422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7A8ED73-634D-41CD-9A07-4F5A6A21B1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609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BFB3BD1-30D7-42C7-A883-BC6558BF1F3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824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776461128"/>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 id="2147484664" r:id="rId13"/>
    <p:sldLayoutId id="2147484665" r:id="rId14"/>
    <p:sldLayoutId id="2147484666" r:id="rId15"/>
    <p:sldLayoutId id="2147484667" r:id="rId16"/>
    <p:sldLayoutId id="2147484668"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304800" y="152400"/>
            <a:ext cx="8534400" cy="3733800"/>
          </a:xfrm>
          <a:prstGeom prst="ellipse">
            <a:avLst/>
          </a:prstGeom>
          <a:solidFill>
            <a:srgbClr val="FF0000"/>
          </a:solidFill>
          <a:ln w="9525">
            <a:solidFill>
              <a:schemeClr val="tx1"/>
            </a:solidFill>
            <a:round/>
            <a:headEnd/>
            <a:tailEnd/>
          </a:ln>
          <a:effectLst/>
        </p:spPr>
        <p:txBody>
          <a:bodyPr wrap="none" anchor="ctr"/>
          <a:lstStyle/>
          <a:p>
            <a:pPr algn="ctr" fontAlgn="base">
              <a:spcBef>
                <a:spcPct val="0"/>
              </a:spcBef>
              <a:spcAft>
                <a:spcPct val="0"/>
              </a:spcAft>
              <a:defRPr/>
            </a:pPr>
            <a:r>
              <a:rPr lang="en-US" sz="3200" b="1" dirty="0">
                <a:solidFill>
                  <a:srgbClr val="FFFF00"/>
                </a:solidFill>
                <a:effectLst>
                  <a:outerShdw blurRad="38100" dist="38100" dir="2700000" algn="tl">
                    <a:srgbClr val="000000"/>
                  </a:outerShdw>
                </a:effectLst>
              </a:rPr>
              <a:t>SUNSHINE HEALTH FREEDOM FOUNDATION</a:t>
            </a:r>
          </a:p>
          <a:p>
            <a:pPr algn="ctr" fontAlgn="base">
              <a:spcBef>
                <a:spcPct val="0"/>
              </a:spcBef>
              <a:spcAft>
                <a:spcPct val="0"/>
              </a:spcAft>
              <a:defRPr/>
            </a:pP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3200" b="1" dirty="0">
                <a:solidFill>
                  <a:srgbClr val="FFFF00"/>
                </a:solidFill>
                <a:effectLst>
                  <a:outerShdw blurRad="38100" dist="38100" dir="2700000" algn="tl">
                    <a:srgbClr val="000000"/>
                  </a:outerShdw>
                </a:effectLst>
              </a:rPr>
              <a:t>State Heath Freedom Campaign </a:t>
            </a:r>
          </a:p>
        </p:txBody>
      </p:sp>
      <p:sp>
        <p:nvSpPr>
          <p:cNvPr id="94212" name="Rectangle 4"/>
          <p:cNvSpPr>
            <a:spLocks noGrp="1" noChangeArrowheads="1"/>
          </p:cNvSpPr>
          <p:nvPr>
            <p:ph idx="1"/>
          </p:nvPr>
        </p:nvSpPr>
        <p:spPr>
          <a:xfrm>
            <a:off x="685800" y="3962400"/>
            <a:ext cx="7772400" cy="2514600"/>
          </a:xfrm>
          <a:noFill/>
        </p:spPr>
        <p:txBody>
          <a:bodyPr>
            <a:normAutofit lnSpcReduction="10000"/>
          </a:bodyPr>
          <a:lstStyle/>
          <a:p>
            <a:pPr algn="ctr" eaLnBrk="1" hangingPunct="1">
              <a:lnSpc>
                <a:spcPct val="80000"/>
              </a:lnSpc>
              <a:buFontTx/>
              <a:buNone/>
              <a:defRPr/>
            </a:pPr>
            <a:endParaRPr lang="en-US" sz="2400" b="1" dirty="0">
              <a:solidFill>
                <a:srgbClr val="FFFF00"/>
              </a:solidFill>
              <a:effectLst>
                <a:outerShdw blurRad="38100" dist="38100" dir="2700000" algn="tl">
                  <a:srgbClr val="000000"/>
                </a:outerShdw>
              </a:effectLst>
            </a:endParaRPr>
          </a:p>
          <a:p>
            <a:pPr algn="ctr" eaLnBrk="1" hangingPunct="1">
              <a:lnSpc>
                <a:spcPct val="80000"/>
              </a:lnSpc>
              <a:buFontTx/>
              <a:buNone/>
              <a:defRPr/>
            </a:pPr>
            <a:r>
              <a:rPr lang="en-US" sz="2800" b="1" dirty="0">
                <a:solidFill>
                  <a:srgbClr val="FFFF00"/>
                </a:solidFill>
                <a:effectLst>
                  <a:outerShdw blurRad="38100" dist="38100" dir="2700000" algn="tl">
                    <a:srgbClr val="000000"/>
                  </a:outerShdw>
                </a:effectLst>
              </a:rPr>
              <a:t>Diane Miller JD</a:t>
            </a:r>
          </a:p>
          <a:p>
            <a:pPr algn="ctr" eaLnBrk="1" hangingPunct="1">
              <a:lnSpc>
                <a:spcPct val="80000"/>
              </a:lnSpc>
              <a:buFontTx/>
              <a:buNone/>
              <a:defRPr/>
            </a:pPr>
            <a:r>
              <a:rPr lang="en-US" sz="2400" b="1" dirty="0">
                <a:solidFill>
                  <a:srgbClr val="FFFF00"/>
                </a:solidFill>
                <a:effectLst>
                  <a:outerShdw blurRad="38100" dist="38100" dir="2700000" algn="tl">
                    <a:srgbClr val="000000"/>
                  </a:outerShdw>
                </a:effectLst>
              </a:rPr>
              <a:t>Director Law and Public Policy</a:t>
            </a:r>
          </a:p>
          <a:p>
            <a:pPr algn="ctr" eaLnBrk="1" hangingPunct="1">
              <a:lnSpc>
                <a:spcPct val="80000"/>
              </a:lnSpc>
              <a:buFontTx/>
              <a:buNone/>
              <a:defRPr/>
            </a:pPr>
            <a:r>
              <a:rPr lang="en-US" sz="2400" b="1" dirty="0">
                <a:solidFill>
                  <a:srgbClr val="FFFF00"/>
                </a:solidFill>
                <a:effectLst>
                  <a:outerShdw blurRad="38100" dist="38100" dir="2700000" algn="tl">
                    <a:srgbClr val="000000"/>
                  </a:outerShdw>
                </a:effectLst>
              </a:rPr>
              <a:t>National Health Freedom Action</a:t>
            </a:r>
          </a:p>
          <a:p>
            <a:pPr algn="ctr" eaLnBrk="1" hangingPunct="1">
              <a:lnSpc>
                <a:spcPct val="80000"/>
              </a:lnSpc>
              <a:buFontTx/>
              <a:buNone/>
              <a:defRPr/>
            </a:pPr>
            <a:r>
              <a:rPr lang="en-US" sz="2400" b="1" dirty="0">
                <a:solidFill>
                  <a:srgbClr val="FFFF66"/>
                </a:solidFill>
                <a:effectLst>
                  <a:outerShdw blurRad="38100" dist="38100" dir="2700000" algn="tl">
                    <a:srgbClr val="000000"/>
                  </a:outerShdw>
                </a:effectLst>
              </a:rPr>
              <a:t>April, 2017</a:t>
            </a:r>
          </a:p>
          <a:p>
            <a:pPr algn="ctr" eaLnBrk="1" hangingPunct="1">
              <a:lnSpc>
                <a:spcPct val="80000"/>
              </a:lnSpc>
              <a:buFontTx/>
              <a:buNone/>
              <a:defRPr/>
            </a:pPr>
            <a:r>
              <a:rPr lang="en-US" sz="2400" b="1" dirty="0">
                <a:solidFill>
                  <a:srgbClr val="FFFF66"/>
                </a:solidFill>
                <a:effectLst>
                  <a:outerShdw blurRad="38100" dist="38100" dir="2700000" algn="tl">
                    <a:srgbClr val="000000"/>
                  </a:outerShdw>
                </a:effectLst>
              </a:rPr>
              <a:t>Orlando, FL</a:t>
            </a:r>
          </a:p>
        </p:txBody>
      </p:sp>
      <p:sp>
        <p:nvSpPr>
          <p:cNvPr id="73732" name="Footer Placeholder 1"/>
          <p:cNvSpPr>
            <a:spLocks noGrp="1"/>
          </p:cNvSpPr>
          <p:nvPr>
            <p:ph type="ftr" sz="quarter" idx="11"/>
          </p:nvPr>
        </p:nvSpPr>
        <p:spPr>
          <a:xfrm>
            <a:off x="6781800" y="6108173"/>
            <a:ext cx="1828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dirty="0">
                <a:solidFill>
                  <a:srgbClr val="000000"/>
                </a:solidFill>
              </a:rPr>
              <a:t>Diane Miller JD Copyright 2016</a:t>
            </a:r>
          </a:p>
        </p:txBody>
      </p:sp>
    </p:spTree>
    <p:extLst>
      <p:ext uri="{BB962C8B-B14F-4D97-AF65-F5344CB8AC3E}">
        <p14:creationId xmlns:p14="http://schemas.microsoft.com/office/powerpoint/2010/main" val="993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2362200"/>
          </a:xfrm>
          <a:solidFill>
            <a:srgbClr val="FFFF00"/>
          </a:solidFill>
        </p:spPr>
        <p:txBody>
          <a:bodyPr>
            <a:normAutofit/>
          </a:bodyPr>
          <a:lstStyle/>
          <a:p>
            <a:pPr algn="ctr" eaLnBrk="1" hangingPunct="1">
              <a:defRPr/>
            </a:pPr>
            <a:r>
              <a:rPr lang="en-US" dirty="0">
                <a:solidFill>
                  <a:srgbClr val="FF0000"/>
                </a:solidFill>
                <a:effectLst>
                  <a:outerShdw blurRad="38100" dist="38100" dir="2700000" algn="tl">
                    <a:srgbClr val="000000"/>
                  </a:outerShdw>
                </a:effectLst>
                <a:latin typeface="Berlin Sans FB" pitchFamily="34" charset="0"/>
              </a:rPr>
              <a:t>Sunshine Health Freedom Foundation’s</a:t>
            </a:r>
            <a:r>
              <a:rPr lang="en-US" sz="4800" dirty="0">
                <a:solidFill>
                  <a:srgbClr val="FF0000"/>
                </a:solidFill>
                <a:effectLst>
                  <a:outerShdw blurRad="38100" dist="38100" dir="2700000" algn="tl">
                    <a:srgbClr val="000000"/>
                  </a:outerShdw>
                </a:effectLst>
                <a:latin typeface="Berlin Sans FB" pitchFamily="34" charset="0"/>
              </a:rPr>
              <a:t>   “STRATEGY”</a:t>
            </a:r>
            <a:br>
              <a:rPr lang="en-US" sz="4800" dirty="0">
                <a:solidFill>
                  <a:srgbClr val="FF0000"/>
                </a:solidFill>
                <a:effectLst>
                  <a:outerShdw blurRad="38100" dist="38100" dir="2700000" algn="tl">
                    <a:srgbClr val="000000"/>
                  </a:outerShdw>
                </a:effectLst>
                <a:latin typeface="Berlin Sans FB" pitchFamily="34" charset="0"/>
              </a:rPr>
            </a:br>
            <a:endParaRPr lang="en-US" sz="4800" dirty="0">
              <a:solidFill>
                <a:srgbClr val="FF0000"/>
              </a:solidFill>
              <a:effectLst>
                <a:outerShdw blurRad="38100" dist="38100" dir="2700000" algn="tl">
                  <a:srgbClr val="000000"/>
                </a:outerShdw>
              </a:effectLst>
              <a:latin typeface="Berlin Sans FB" pitchFamily="34" charset="0"/>
            </a:endParaRPr>
          </a:p>
        </p:txBody>
      </p:sp>
      <p:sp>
        <p:nvSpPr>
          <p:cNvPr id="225283" name="Rectangle 3"/>
          <p:cNvSpPr>
            <a:spLocks noGrp="1" noChangeArrowheads="1"/>
          </p:cNvSpPr>
          <p:nvPr>
            <p:ph idx="1"/>
          </p:nvPr>
        </p:nvSpPr>
        <p:spPr>
          <a:xfrm>
            <a:off x="685800" y="3581400"/>
            <a:ext cx="7772400" cy="2362200"/>
          </a:xfrm>
          <a:extLst>
            <a:ext uri="{909E8E84-426E-40DD-AFC4-6F175D3DCCD1}">
              <a14:hiddenFill xmlns:a14="http://schemas.microsoft.com/office/drawing/2010/main">
                <a:solidFill>
                  <a:srgbClr val="FFFF00"/>
                </a:solidFill>
              </a14:hiddenFill>
            </a:ext>
          </a:extLst>
        </p:spPr>
        <p:txBody>
          <a:bodyPr>
            <a:normAutofit/>
          </a:bodyPr>
          <a:lstStyle/>
          <a:p>
            <a:pPr marL="0" indent="0" algn="ctr">
              <a:buNone/>
            </a:pPr>
            <a:r>
              <a:rPr lang="en-US" sz="3600" b="1" dirty="0">
                <a:solidFill>
                  <a:srgbClr val="FFFF00"/>
                </a:solidFill>
                <a:latin typeface="Calibri" pitchFamily="34" charset="0"/>
              </a:rPr>
              <a:t>FOCUS</a:t>
            </a:r>
          </a:p>
          <a:p>
            <a:pPr marL="0" indent="0" algn="ctr">
              <a:buNone/>
            </a:pPr>
            <a:r>
              <a:rPr lang="en-US" sz="3600" b="1" dirty="0">
                <a:solidFill>
                  <a:srgbClr val="FFFF00"/>
                </a:solidFill>
                <a:latin typeface="Calibri" pitchFamily="34" charset="0"/>
              </a:rPr>
              <a:t>passing one state at a time!</a:t>
            </a:r>
          </a:p>
          <a:p>
            <a:pPr marL="0" indent="0">
              <a:buNone/>
            </a:pPr>
            <a:endParaRPr lang="en-US" sz="2000" dirty="0">
              <a:solidFill>
                <a:srgbClr val="FFFF00"/>
              </a:solidFill>
              <a:effectLst/>
            </a:endParaRPr>
          </a:p>
        </p:txBody>
      </p:sp>
      <p:sp>
        <p:nvSpPr>
          <p:cNvPr id="2" name="Footer Placeholder 1"/>
          <p:cNvSpPr>
            <a:spLocks noGrp="1"/>
          </p:cNvSpPr>
          <p:nvPr>
            <p:ph type="ftr" sz="quarter" idx="11"/>
          </p:nvPr>
        </p:nvSpPr>
        <p:spPr>
          <a:xfrm>
            <a:off x="6477000" y="6111875"/>
            <a:ext cx="1897966"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47892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609600" y="228600"/>
            <a:ext cx="7772400" cy="1676400"/>
          </a:xfrm>
          <a:solidFill>
            <a:srgbClr val="FF0000"/>
          </a:solidFill>
        </p:spPr>
        <p:txBody>
          <a:bodyPr>
            <a:normAutofit fontScale="90000"/>
          </a:bodyPr>
          <a:lstStyle/>
          <a:p>
            <a:pPr eaLnBrk="1" hangingPunct="1">
              <a:defRPr/>
            </a:pPr>
            <a:r>
              <a:rPr lang="en-US" sz="5400" b="1" dirty="0">
                <a:solidFill>
                  <a:srgbClr val="FFFF00"/>
                </a:solidFill>
                <a:effectLst>
                  <a:outerShdw blurRad="38100" dist="38100" dir="2700000" algn="tl">
                    <a:srgbClr val="000000"/>
                  </a:outerShdw>
                </a:effectLst>
                <a:latin typeface="+mn-lt"/>
              </a:rPr>
              <a:t>2017 Safe Harbor </a:t>
            </a:r>
            <a:br>
              <a:rPr lang="en-US" sz="5400" b="1" dirty="0">
                <a:solidFill>
                  <a:srgbClr val="FFFF00"/>
                </a:solidFill>
                <a:effectLst>
                  <a:outerShdw blurRad="38100" dist="38100" dir="2700000" algn="tl">
                    <a:srgbClr val="000000"/>
                  </a:outerShdw>
                </a:effectLst>
                <a:latin typeface="+mn-lt"/>
              </a:rPr>
            </a:br>
            <a:r>
              <a:rPr lang="en-US" sz="5400" b="1" dirty="0">
                <a:solidFill>
                  <a:srgbClr val="FFFF00"/>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1143000" y="2487466"/>
            <a:ext cx="7010400" cy="3581400"/>
          </a:xfrm>
          <a:solidFill>
            <a:srgbClr val="FF0000"/>
          </a:solidFill>
        </p:spPr>
        <p:txBody>
          <a:bodyPr numCol="2">
            <a:normAutofit fontScale="92500" lnSpcReduction="20000"/>
          </a:bodyPr>
          <a:lstStyle/>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Nevada!</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
        <p:nvSpPr>
          <p:cNvPr id="110596" name="Footer Placeholder 1"/>
          <p:cNvSpPr>
            <a:spLocks noGrp="1"/>
          </p:cNvSpPr>
          <p:nvPr>
            <p:ph type="ftr" sz="quarter" idx="11"/>
          </p:nvPr>
        </p:nvSpPr>
        <p:spPr>
          <a:xfrm>
            <a:off x="6705600" y="6036041"/>
            <a:ext cx="19812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13321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chemeClr val="bg1"/>
                </a:solidFill>
                <a:cs typeface="Times New Roman" pitchFamily="18" charset="0"/>
              </a:rPr>
              <a:t>IN</a:t>
            </a:r>
            <a:endParaRPr lang="en-US" sz="1200" dirty="0">
              <a:solidFill>
                <a:schemeClr val="bg1"/>
              </a:solidFill>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lvl="1"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chemeClr val="bg1"/>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p:txBody>
      </p:sp>
      <p:sp>
        <p:nvSpPr>
          <p:cNvPr id="1301553" name="Rectangle 49"/>
          <p:cNvSpPr>
            <a:spLocks noChangeArrowheads="1"/>
          </p:cNvSpPr>
          <p:nvPr/>
        </p:nvSpPr>
        <p:spPr bwMode="auto">
          <a:xfrm>
            <a:off x="7772400" y="514350"/>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00CC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1200" dirty="0">
                <a:solidFill>
                  <a:srgbClr val="006600"/>
                </a:solidFill>
                <a:effectLst>
                  <a:outerShdw blurRad="38100" dist="38100" dir="2700000" algn="tl">
                    <a:srgbClr val="000000"/>
                  </a:outerShdw>
                </a:effectLst>
                <a:cs typeface="Times New Roman" pitchFamily="18" charset="0"/>
              </a:rPr>
              <a:t>Homeopathy only</a:t>
            </a:r>
          </a:p>
        </p:txBody>
      </p:sp>
      <p:sp>
        <p:nvSpPr>
          <p:cNvPr id="1301556" name="Text Box 52"/>
          <p:cNvSpPr txBox="1">
            <a:spLocks noChangeArrowheads="1"/>
          </p:cNvSpPr>
          <p:nvPr/>
        </p:nvSpPr>
        <p:spPr bwMode="auto">
          <a:xfrm>
            <a:off x="7886700" y="2625725"/>
            <a:ext cx="342900" cy="457200"/>
          </a:xfrm>
          <a:prstGeom prst="rect">
            <a:avLst/>
          </a:prstGeom>
          <a:solidFill>
            <a:schemeClr val="bg1"/>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
        <p:nvSpPr>
          <p:cNvPr id="112694" name="Footer Placeholder 1"/>
          <p:cNvSpPr>
            <a:spLocks noGrp="1"/>
          </p:cNvSpPr>
          <p:nvPr>
            <p:ph type="ftr" sz="quarter" idx="11"/>
          </p:nvPr>
        </p:nvSpPr>
        <p:spPr>
          <a:xfrm>
            <a:off x="7315200" y="6108993"/>
            <a:ext cx="120015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103383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chemeClr val="bg1"/>
                </a:solidFill>
                <a:cs typeface="Times New Roman" pitchFamily="18" charset="0"/>
              </a:rPr>
              <a:t>IN</a:t>
            </a:r>
            <a:endParaRPr lang="en-US" sz="1200" dirty="0">
              <a:solidFill>
                <a:schemeClr val="bg1"/>
              </a:solidFill>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99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chemeClr val="accent5">
              <a:lumMod val="40000"/>
              <a:lumOff val="60000"/>
            </a:schemeClr>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66"/>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933114" y="3824288"/>
            <a:ext cx="571500" cy="685800"/>
          </a:xfrm>
          <a:prstGeom prst="rect">
            <a:avLst/>
          </a:prstGeom>
          <a:solidFill>
            <a:srgbClr val="CCFF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rgbClr val="FF99CC"/>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00"/>
              </a:solidFill>
            </a:endParaRPr>
          </a:p>
        </p:txBody>
      </p:sp>
      <p:sp>
        <p:nvSpPr>
          <p:cNvPr id="1301553" name="Rectangle 49"/>
          <p:cNvSpPr>
            <a:spLocks noChangeArrowheads="1"/>
          </p:cNvSpPr>
          <p:nvPr/>
        </p:nvSpPr>
        <p:spPr bwMode="auto">
          <a:xfrm>
            <a:off x="7772400" y="514350"/>
            <a:ext cx="342900" cy="457200"/>
          </a:xfrm>
          <a:prstGeom prst="rect">
            <a:avLst/>
          </a:prstGeom>
          <a:solidFill>
            <a:srgbClr val="FF99CC"/>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CC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b="1" dirty="0">
              <a:solidFill>
                <a:srgbClr val="006600"/>
              </a:solidFill>
            </a:endParaRPr>
          </a:p>
          <a:p>
            <a:pPr eaLnBrk="0" fontAlgn="base" hangingPunct="0">
              <a:spcBef>
                <a:spcPct val="0"/>
              </a:spcBef>
              <a:spcAft>
                <a:spcPct val="0"/>
              </a:spcAft>
              <a:defRPr/>
            </a:pPr>
            <a:r>
              <a:rPr lang="en-US" sz="1200" b="1" dirty="0">
                <a:solidFill>
                  <a:srgbClr val="006600"/>
                </a:solidFill>
              </a:rPr>
              <a:t>homeopathy</a:t>
            </a:r>
          </a:p>
        </p:txBody>
      </p:sp>
      <p:sp>
        <p:nvSpPr>
          <p:cNvPr id="1301556" name="Text Box 52"/>
          <p:cNvSpPr txBox="1">
            <a:spLocks noChangeArrowheads="1"/>
          </p:cNvSpPr>
          <p:nvPr/>
        </p:nvSpPr>
        <p:spPr bwMode="auto">
          <a:xfrm>
            <a:off x="7886700" y="2625725"/>
            <a:ext cx="342900" cy="457200"/>
          </a:xfrm>
          <a:prstGeom prst="rect">
            <a:avLst/>
          </a:prstGeom>
          <a:gradFill rotWithShape="0">
            <a:gsLst>
              <a:gs pos="0">
                <a:srgbClr val="6600FF"/>
              </a:gs>
              <a:gs pos="100000">
                <a:srgbClr val="FFCCFF"/>
              </a:gs>
            </a:gsLst>
            <a:lin ang="18900000" scaled="1"/>
          </a:gra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
        <p:nvSpPr>
          <p:cNvPr id="112694" name="Footer Placeholder 1"/>
          <p:cNvSpPr>
            <a:spLocks noGrp="1"/>
          </p:cNvSpPr>
          <p:nvPr>
            <p:ph type="ftr" sz="quarter" idx="11"/>
          </p:nvPr>
        </p:nvSpPr>
        <p:spPr>
          <a:xfrm>
            <a:off x="7315200" y="6108993"/>
            <a:ext cx="120015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320225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301510" name="Rectangle 6"/>
          <p:cNvSpPr>
            <a:spLocks noChangeArrowheads="1"/>
          </p:cNvSpPr>
          <p:nvPr/>
        </p:nvSpPr>
        <p:spPr bwMode="auto">
          <a:xfrm>
            <a:off x="4651717" y="1013619"/>
            <a:ext cx="914400" cy="14160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FFFF"/>
                </a:solidFill>
                <a:effectLst>
                  <a:outerShdw blurRad="38100" dist="38100" dir="2700000" algn="tl">
                    <a:srgbClr val="FFFFFF"/>
                  </a:outerShdw>
                </a:effectLst>
                <a:cs typeface="Times New Roman" pitchFamily="18" charset="0"/>
              </a:rPr>
              <a:t>WI</a:t>
            </a:r>
            <a:endParaRPr lang="en-US" sz="28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067"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endParaRPr lang="en-US" altLang="en-US" dirty="0">
              <a:solidFill>
                <a:srgbClr val="000000"/>
              </a:solidFill>
            </a:endParaRPr>
          </a:p>
        </p:txBody>
      </p:sp>
      <p:sp>
        <p:nvSpPr>
          <p:cNvPr id="130068" name="Footer Placeholder 1"/>
          <p:cNvSpPr>
            <a:spLocks noGrp="1"/>
          </p:cNvSpPr>
          <p:nvPr>
            <p:ph type="ftr" sz="quarter" idx="11"/>
          </p:nvPr>
        </p:nvSpPr>
        <p:spPr>
          <a:xfrm>
            <a:off x="6248400" y="5870576"/>
            <a:ext cx="19050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56" name="Rectangle 11"/>
          <p:cNvSpPr>
            <a:spLocks noChangeArrowheads="1"/>
          </p:cNvSpPr>
          <p:nvPr/>
        </p:nvSpPr>
        <p:spPr bwMode="auto">
          <a:xfrm>
            <a:off x="177312" y="154183"/>
            <a:ext cx="2743200" cy="1858962"/>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3600" b="1" dirty="0">
                <a:solidFill>
                  <a:srgbClr val="FF0000"/>
                </a:solidFill>
                <a:latin typeface="Calibri" panose="020F0502020204030204" pitchFamily="34" charset="0"/>
              </a:rPr>
              <a:t>HOT SPOT STATES 2017</a:t>
            </a:r>
          </a:p>
        </p:txBody>
      </p:sp>
      <p:sp>
        <p:nvSpPr>
          <p:cNvPr id="18" name="Rectangle 3"/>
          <p:cNvSpPr>
            <a:spLocks noChangeArrowheads="1"/>
          </p:cNvSpPr>
          <p:nvPr/>
        </p:nvSpPr>
        <p:spPr bwMode="auto">
          <a:xfrm>
            <a:off x="7559626" y="1066800"/>
            <a:ext cx="1012874" cy="1157288"/>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3200" b="1" dirty="0">
                <a:solidFill>
                  <a:srgbClr val="FFFFCC"/>
                </a:solidFill>
                <a:effectLst>
                  <a:outerShdw blurRad="38100" dist="38100" dir="2700000" algn="tl">
                    <a:srgbClr val="000000"/>
                  </a:outerShdw>
                </a:effectLst>
                <a:cs typeface="Times New Roman" pitchFamily="18" charset="0"/>
              </a:rPr>
              <a:t>MA</a:t>
            </a:r>
            <a:endParaRPr lang="en-US" sz="3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33CC"/>
              </a:solidFill>
            </a:endParaRPr>
          </a:p>
        </p:txBody>
      </p:sp>
      <p:sp>
        <p:nvSpPr>
          <p:cNvPr id="9" name="Rectangle 6"/>
          <p:cNvSpPr>
            <a:spLocks noChangeArrowheads="1"/>
          </p:cNvSpPr>
          <p:nvPr/>
        </p:nvSpPr>
        <p:spPr bwMode="auto">
          <a:xfrm>
            <a:off x="3603674" y="1013619"/>
            <a:ext cx="914400" cy="14160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FFFF"/>
                </a:solidFill>
                <a:effectLst>
                  <a:outerShdw blurRad="38100" dist="38100" dir="2700000" algn="tl">
                    <a:srgbClr val="FFFFFF"/>
                  </a:outerShdw>
                </a:effectLst>
                <a:cs typeface="Times New Roman" pitchFamily="18" charset="0"/>
              </a:rPr>
              <a:t>MN</a:t>
            </a:r>
            <a:endParaRPr lang="en-US" sz="28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pic>
        <p:nvPicPr>
          <p:cNvPr id="2" name="Picture 1"/>
          <p:cNvPicPr>
            <a:picLocks noChangeAspect="1"/>
          </p:cNvPicPr>
          <p:nvPr/>
        </p:nvPicPr>
        <p:blipFill>
          <a:blip r:embed="rId3"/>
          <a:stretch>
            <a:fillRect/>
          </a:stretch>
        </p:blipFill>
        <p:spPr>
          <a:xfrm>
            <a:off x="6410677" y="2667000"/>
            <a:ext cx="1580446" cy="783351"/>
          </a:xfrm>
          <a:prstGeom prst="rect">
            <a:avLst/>
          </a:prstGeom>
        </p:spPr>
      </p:pic>
      <p:sp>
        <p:nvSpPr>
          <p:cNvPr id="11" name="TextBox 10"/>
          <p:cNvSpPr txBox="1"/>
          <p:nvPr/>
        </p:nvSpPr>
        <p:spPr>
          <a:xfrm>
            <a:off x="4187068" y="4450893"/>
            <a:ext cx="929298" cy="1354217"/>
          </a:xfrm>
          <a:prstGeom prst="rect">
            <a:avLst/>
          </a:prstGeom>
          <a:solidFill>
            <a:srgbClr val="FFFF66"/>
          </a:solidFill>
          <a:ln>
            <a:solidFill>
              <a:schemeClr val="tx1"/>
            </a:solidFill>
          </a:ln>
        </p:spPr>
        <p:txBody>
          <a:bodyPr wrap="square" rtlCol="0">
            <a:spAutoFit/>
          </a:bodyPr>
          <a:lstStyle/>
          <a:p>
            <a:pPr algn="ctr"/>
            <a:endParaRPr lang="en-US" b="1" dirty="0">
              <a:solidFill>
                <a:srgbClr val="C00000"/>
              </a:solidFill>
            </a:endParaRPr>
          </a:p>
          <a:p>
            <a:pPr algn="ctr"/>
            <a:r>
              <a:rPr lang="en-US" sz="2800" b="1" dirty="0">
                <a:solidFill>
                  <a:srgbClr val="C00000"/>
                </a:solidFill>
              </a:rPr>
              <a:t>OK</a:t>
            </a:r>
          </a:p>
          <a:p>
            <a:endParaRPr lang="en-US" dirty="0"/>
          </a:p>
          <a:p>
            <a:endParaRPr lang="en-US" dirty="0"/>
          </a:p>
        </p:txBody>
      </p:sp>
      <p:sp>
        <p:nvSpPr>
          <p:cNvPr id="12" name="TextBox 11"/>
          <p:cNvSpPr txBox="1"/>
          <p:nvPr/>
        </p:nvSpPr>
        <p:spPr>
          <a:xfrm>
            <a:off x="1447800" y="3864738"/>
            <a:ext cx="685800" cy="2462213"/>
          </a:xfrm>
          <a:prstGeom prst="rect">
            <a:avLst/>
          </a:prstGeom>
          <a:solidFill>
            <a:srgbClr val="00CC00"/>
          </a:solidFill>
          <a:ln>
            <a:solidFill>
              <a:schemeClr val="tx2"/>
            </a:solidFill>
          </a:ln>
        </p:spPr>
        <p:txBody>
          <a:bodyPr wrap="square" rtlCol="0">
            <a:spAutoFit/>
          </a:bodyPr>
          <a:lstStyle/>
          <a:p>
            <a:r>
              <a:rPr lang="en-US" dirty="0"/>
              <a:t>  </a:t>
            </a:r>
          </a:p>
          <a:p>
            <a:endParaRPr lang="en-US" dirty="0"/>
          </a:p>
          <a:p>
            <a:r>
              <a:rPr lang="en-US" sz="2800" dirty="0">
                <a:solidFill>
                  <a:schemeClr val="bg1"/>
                </a:solidFill>
              </a:rPr>
              <a:t>CA</a:t>
            </a:r>
          </a:p>
          <a:p>
            <a:endParaRPr lang="en-US" dirty="0"/>
          </a:p>
          <a:p>
            <a:endParaRPr lang="en-US" dirty="0"/>
          </a:p>
          <a:p>
            <a:endParaRPr lang="en-US" dirty="0"/>
          </a:p>
          <a:p>
            <a:endParaRPr lang="en-US" dirty="0"/>
          </a:p>
          <a:p>
            <a:endParaRPr lang="en-US" dirty="0"/>
          </a:p>
        </p:txBody>
      </p:sp>
      <p:sp>
        <p:nvSpPr>
          <p:cNvPr id="13" name="TextBox 12"/>
          <p:cNvSpPr txBox="1"/>
          <p:nvPr/>
        </p:nvSpPr>
        <p:spPr>
          <a:xfrm>
            <a:off x="1447800" y="2429669"/>
            <a:ext cx="762000" cy="1354217"/>
          </a:xfrm>
          <a:prstGeom prst="rect">
            <a:avLst/>
          </a:prstGeom>
          <a:solidFill>
            <a:srgbClr val="FF0000"/>
          </a:solidFill>
          <a:ln>
            <a:solidFill>
              <a:schemeClr val="tx1"/>
            </a:solidFill>
          </a:ln>
        </p:spPr>
        <p:txBody>
          <a:bodyPr wrap="square" rtlCol="0">
            <a:spAutoFit/>
          </a:bodyPr>
          <a:lstStyle/>
          <a:p>
            <a:endParaRPr lang="en-US" b="1" dirty="0">
              <a:solidFill>
                <a:schemeClr val="bg1"/>
              </a:solidFill>
            </a:endParaRPr>
          </a:p>
          <a:p>
            <a:r>
              <a:rPr lang="en-US" sz="2800" b="1" dirty="0">
                <a:solidFill>
                  <a:schemeClr val="bg1"/>
                </a:solidFill>
              </a:rPr>
              <a:t>WA</a:t>
            </a:r>
          </a:p>
          <a:p>
            <a:endParaRPr lang="en-US" b="1" dirty="0">
              <a:solidFill>
                <a:schemeClr val="bg1"/>
              </a:solidFill>
            </a:endParaRPr>
          </a:p>
          <a:p>
            <a:endParaRPr lang="en-US" b="1" dirty="0">
              <a:solidFill>
                <a:schemeClr val="bg1"/>
              </a:solidFill>
            </a:endParaRPr>
          </a:p>
        </p:txBody>
      </p:sp>
      <p:sp>
        <p:nvSpPr>
          <p:cNvPr id="14" name="TextBox 13"/>
          <p:cNvSpPr txBox="1"/>
          <p:nvPr/>
        </p:nvSpPr>
        <p:spPr>
          <a:xfrm>
            <a:off x="3124200" y="2895600"/>
            <a:ext cx="736136" cy="1077218"/>
          </a:xfrm>
          <a:prstGeom prst="rect">
            <a:avLst/>
          </a:prstGeom>
          <a:solidFill>
            <a:srgbClr val="00CC00"/>
          </a:solidFill>
          <a:ln>
            <a:solidFill>
              <a:schemeClr val="tx1"/>
            </a:solidFill>
          </a:ln>
        </p:spPr>
        <p:txBody>
          <a:bodyPr wrap="square" rtlCol="0">
            <a:spAutoFit/>
          </a:bodyPr>
          <a:lstStyle/>
          <a:p>
            <a:endParaRPr lang="en-US" dirty="0"/>
          </a:p>
          <a:p>
            <a:r>
              <a:rPr lang="en-US" sz="2800" dirty="0">
                <a:solidFill>
                  <a:schemeClr val="bg1"/>
                </a:solidFill>
              </a:rPr>
              <a:t>NV</a:t>
            </a:r>
          </a:p>
          <a:p>
            <a:endParaRPr lang="en-US" dirty="0"/>
          </a:p>
        </p:txBody>
      </p:sp>
      <p:sp>
        <p:nvSpPr>
          <p:cNvPr id="15" name="TextBox 14"/>
          <p:cNvSpPr txBox="1"/>
          <p:nvPr/>
        </p:nvSpPr>
        <p:spPr>
          <a:xfrm>
            <a:off x="4267200" y="2895600"/>
            <a:ext cx="849166" cy="1231106"/>
          </a:xfrm>
          <a:prstGeom prst="rect">
            <a:avLst/>
          </a:prstGeom>
          <a:solidFill>
            <a:srgbClr val="000099"/>
          </a:solidFill>
          <a:ln>
            <a:solidFill>
              <a:schemeClr val="tx1"/>
            </a:solidFill>
          </a:ln>
        </p:spPr>
        <p:txBody>
          <a:bodyPr wrap="square" rtlCol="0">
            <a:spAutoFit/>
          </a:bodyPr>
          <a:lstStyle/>
          <a:p>
            <a:r>
              <a:rPr lang="en-US" dirty="0"/>
              <a:t>  </a:t>
            </a:r>
          </a:p>
          <a:p>
            <a:pPr algn="ctr"/>
            <a:r>
              <a:rPr lang="en-US" sz="2800" dirty="0">
                <a:solidFill>
                  <a:schemeClr val="bg1"/>
                </a:solidFill>
              </a:rPr>
              <a:t>IA</a:t>
            </a:r>
          </a:p>
          <a:p>
            <a:endParaRPr lang="en-US" sz="2800" dirty="0">
              <a:solidFill>
                <a:schemeClr val="bg1"/>
              </a:solidFill>
            </a:endParaRPr>
          </a:p>
        </p:txBody>
      </p:sp>
    </p:spTree>
    <p:extLst>
      <p:ext uri="{BB962C8B-B14F-4D97-AF65-F5344CB8AC3E}">
        <p14:creationId xmlns:p14="http://schemas.microsoft.com/office/powerpoint/2010/main" val="169039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58000" y="6096000"/>
            <a:ext cx="1885517" cy="365125"/>
          </a:xfrm>
        </p:spPr>
        <p:txBody>
          <a:bodyPr/>
          <a:lstStyle/>
          <a:p>
            <a:pPr>
              <a:defRPr/>
            </a:pPr>
            <a:r>
              <a:rPr lang="en-US" dirty="0">
                <a:solidFill>
                  <a:srgbClr val="000000"/>
                </a:solidFill>
              </a:rPr>
              <a:t>Diane Miller JD Copyright 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240"/>
            <a:ext cx="9144000" cy="5049519"/>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228600"/>
            <a:ext cx="7704667" cy="907366"/>
          </a:xfrm>
        </p:spPr>
        <p:txBody>
          <a:bodyPr/>
          <a:lstStyle/>
          <a:p>
            <a:r>
              <a:rPr lang="en-US" b="1" dirty="0">
                <a:solidFill>
                  <a:srgbClr val="FF0000"/>
                </a:solidFill>
                <a:effectLst>
                  <a:outerShdw blurRad="38100" dist="38100" dir="2700000" algn="tl">
                    <a:srgbClr val="000000">
                      <a:alpha val="43137"/>
                    </a:srgbClr>
                  </a:outerShdw>
                </a:effectLst>
              </a:rPr>
              <a:t>VACCINE MANDATES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760" y="1135966"/>
            <a:ext cx="7546439" cy="5030959"/>
          </a:xfrm>
          <a:prstGeom prst="rect">
            <a:avLst/>
          </a:prstGeom>
        </p:spPr>
      </p:pic>
    </p:spTree>
    <p:extLst>
      <p:ext uri="{BB962C8B-B14F-4D97-AF65-F5344CB8AC3E}">
        <p14:creationId xmlns:p14="http://schemas.microsoft.com/office/powerpoint/2010/main" val="3618840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87042"/>
          </a:xfrm>
        </p:spPr>
        <p:txBody>
          <a:bodyPr>
            <a:normAutofit/>
          </a:bodyPr>
          <a:lstStyle/>
          <a:p>
            <a:r>
              <a:rPr lang="en-US" b="1" dirty="0">
                <a:solidFill>
                  <a:srgbClr val="FF0000"/>
                </a:solidFill>
                <a:effectLst>
                  <a:outerShdw blurRad="38100" dist="38100" dir="2700000" algn="tl">
                    <a:srgbClr val="000000">
                      <a:alpha val="43137"/>
                    </a:srgbClr>
                  </a:outerShdw>
                </a:effectLst>
              </a:rPr>
              <a:t>GMO Labeling</a:t>
            </a:r>
          </a:p>
        </p:txBody>
      </p:sp>
      <p:sp>
        <p:nvSpPr>
          <p:cNvPr id="3" name="Content Placeholder 2"/>
          <p:cNvSpPr>
            <a:spLocks noGrp="1"/>
          </p:cNvSpPr>
          <p:nvPr>
            <p:ph idx="1"/>
          </p:nvPr>
        </p:nvSpPr>
        <p:spPr>
          <a:xfrm>
            <a:off x="1018475" y="1644243"/>
            <a:ext cx="7704667" cy="3898373"/>
          </a:xfrm>
        </p:spPr>
        <p:txBody>
          <a:bodyPr>
            <a:normAutofit/>
          </a:bodyPr>
          <a:lstStyle/>
          <a:p>
            <a:pPr marL="0" indent="0">
              <a:buNone/>
            </a:pPr>
            <a:r>
              <a:rPr lang="en-US" sz="3200" b="1" dirty="0">
                <a:solidFill>
                  <a:srgbClr val="000066"/>
                </a:solidFill>
              </a:rPr>
              <a:t>On Friday, July 29, 2016, President Obama signed the </a:t>
            </a:r>
            <a:r>
              <a:rPr lang="en-US" sz="3200" b="1" dirty="0">
                <a:solidFill>
                  <a:srgbClr val="FF0000"/>
                </a:solidFill>
              </a:rPr>
              <a:t>DARK ACT</a:t>
            </a:r>
            <a:r>
              <a:rPr lang="en-US" sz="3200" b="1" dirty="0">
                <a:solidFill>
                  <a:srgbClr val="000066"/>
                </a:solidFill>
              </a:rPr>
              <a:t>, the bill that denies Americans our Right to Know about GMOs. </a:t>
            </a:r>
          </a:p>
        </p:txBody>
      </p:sp>
      <p:sp>
        <p:nvSpPr>
          <p:cNvPr id="4" name="Footer Placeholder 3"/>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275102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1447800"/>
          </a:xfrm>
          <a:solidFill>
            <a:srgbClr val="FFFF00"/>
          </a:solidFill>
        </p:spPr>
        <p:txBody>
          <a:bodyPr>
            <a:normAutofit fontScale="90000"/>
          </a:bodyPr>
          <a:lstStyle/>
          <a:p>
            <a:pPr lvl="0" algn="ctr">
              <a:spcBef>
                <a:spcPct val="20000"/>
              </a:spcBef>
            </a:pPr>
            <a:r>
              <a:rPr lang="en-US" dirty="0">
                <a:solidFill>
                  <a:srgbClr val="FF0000"/>
                </a:solidFill>
                <a:effectLst>
                  <a:outerShdw blurRad="38100" dist="38100" dir="2700000" algn="tl">
                    <a:srgbClr val="000000"/>
                  </a:outerShdw>
                </a:effectLst>
                <a:latin typeface="Berlin Sans FB" pitchFamily="34" charset="0"/>
              </a:rPr>
              <a:t>Sunshine Health Freedom Foundation</a:t>
            </a:r>
            <a:br>
              <a:rPr lang="en-US" dirty="0">
                <a:solidFill>
                  <a:srgbClr val="FF0000"/>
                </a:solidFill>
                <a:effectLst>
                  <a:outerShdw blurRad="38100" dist="38100" dir="2700000" algn="tl">
                    <a:srgbClr val="000000"/>
                  </a:outerShdw>
                </a:effectLst>
                <a:latin typeface="Berlin Sans FB" pitchFamily="34" charset="0"/>
              </a:rPr>
            </a:br>
            <a:r>
              <a:rPr lang="en-US" dirty="0">
                <a:solidFill>
                  <a:srgbClr val="FF0000"/>
                </a:solidFill>
                <a:effectLst>
                  <a:outerShdw blurRad="38100" dist="38100" dir="2700000" algn="tl">
                    <a:srgbClr val="000000"/>
                  </a:outerShdw>
                </a:effectLst>
                <a:latin typeface="Berlin Sans FB" pitchFamily="34" charset="0"/>
              </a:rPr>
              <a:t>WE NEED YOU ON THE TEAM</a:t>
            </a:r>
            <a:endParaRPr lang="en-US" sz="4800" dirty="0">
              <a:solidFill>
                <a:srgbClr val="FF0000"/>
              </a:solidFill>
              <a:effectLst>
                <a:outerShdw blurRad="38100" dist="38100" dir="2700000" algn="tl">
                  <a:srgbClr val="000000"/>
                </a:outerShdw>
              </a:effectLst>
              <a:latin typeface="Berlin Sans FB" pitchFamily="34" charset="0"/>
            </a:endParaRPr>
          </a:p>
        </p:txBody>
      </p:sp>
      <p:sp>
        <p:nvSpPr>
          <p:cNvPr id="225283" name="Rectangle 3"/>
          <p:cNvSpPr>
            <a:spLocks noGrp="1" noChangeArrowheads="1"/>
          </p:cNvSpPr>
          <p:nvPr>
            <p:ph idx="1"/>
          </p:nvPr>
        </p:nvSpPr>
        <p:spPr>
          <a:xfrm>
            <a:off x="685800" y="2667000"/>
            <a:ext cx="7772400" cy="3657600"/>
          </a:xfrm>
          <a:extLst>
            <a:ext uri="{909E8E84-426E-40DD-AFC4-6F175D3DCCD1}">
              <a14:hiddenFill xmlns:a14="http://schemas.microsoft.com/office/drawing/2010/main">
                <a:solidFill>
                  <a:srgbClr val="FFFF00"/>
                </a:solidFill>
              </a14:hiddenFill>
            </a:ext>
          </a:extLst>
        </p:spPr>
        <p:txBody>
          <a:bodyPr>
            <a:normAutofit/>
          </a:bodyPr>
          <a:lstStyle/>
          <a:p>
            <a:pPr marL="0" lvl="0" indent="0">
              <a:buClr>
                <a:srgbClr val="6699FF"/>
              </a:buClr>
              <a:buNone/>
            </a:pPr>
            <a:r>
              <a:rPr lang="en-US" sz="2400" b="1" dirty="0">
                <a:solidFill>
                  <a:srgbClr val="FFFF00"/>
                </a:solidFill>
                <a:latin typeface="Calibri" pitchFamily="34" charset="0"/>
              </a:rPr>
              <a:t>*  </a:t>
            </a:r>
            <a:r>
              <a:rPr lang="en-US" sz="2400" b="1" u="sng" dirty="0">
                <a:solidFill>
                  <a:srgbClr val="FFFF00"/>
                </a:solidFill>
                <a:latin typeface="Calibri" pitchFamily="34" charset="0"/>
              </a:rPr>
              <a:t>SHFF State Coordinators</a:t>
            </a:r>
            <a:endParaRPr lang="en-US" sz="2400" b="1" dirty="0">
              <a:solidFill>
                <a:srgbClr val="FFFF00"/>
              </a:solidFill>
              <a:latin typeface="Calibri" pitchFamily="34" charset="0"/>
            </a:endParaRPr>
          </a:p>
          <a:p>
            <a:pPr marL="0" lvl="0" indent="0">
              <a:buClr>
                <a:srgbClr val="6699FF"/>
              </a:buClr>
              <a:buNone/>
            </a:pPr>
            <a:r>
              <a:rPr lang="en-US" sz="2400" b="1" dirty="0">
                <a:solidFill>
                  <a:srgbClr val="FFFF00"/>
                </a:solidFill>
                <a:latin typeface="Calibri" pitchFamily="34" charset="0"/>
              </a:rPr>
              <a:t>*  </a:t>
            </a:r>
            <a:r>
              <a:rPr lang="en-US" sz="2400" b="1" u="sng" dirty="0">
                <a:solidFill>
                  <a:srgbClr val="FFFF00"/>
                </a:solidFill>
                <a:latin typeface="Calibri" pitchFamily="34" charset="0"/>
              </a:rPr>
              <a:t>SHFF State Volunteers</a:t>
            </a:r>
            <a:endParaRPr lang="en-US" sz="2400" b="1" dirty="0">
              <a:solidFill>
                <a:srgbClr val="FFFF00"/>
              </a:solidFill>
              <a:latin typeface="Calibri" pitchFamily="34" charset="0"/>
            </a:endParaRPr>
          </a:p>
          <a:p>
            <a:pPr marL="0" lvl="0" indent="0">
              <a:buClr>
                <a:srgbClr val="6699FF"/>
              </a:buClr>
              <a:buNone/>
            </a:pPr>
            <a:r>
              <a:rPr lang="en-US" sz="2400" b="1" dirty="0">
                <a:solidFill>
                  <a:srgbClr val="FFFF00"/>
                </a:solidFill>
                <a:latin typeface="Calibri" pitchFamily="34" charset="0"/>
              </a:rPr>
              <a:t>*  </a:t>
            </a:r>
            <a:r>
              <a:rPr lang="en-US" sz="2400" b="1" u="sng" dirty="0">
                <a:solidFill>
                  <a:srgbClr val="FFFF00"/>
                </a:solidFill>
                <a:latin typeface="Calibri" pitchFamily="34" charset="0"/>
              </a:rPr>
              <a:t>Lobbyists and Consultants</a:t>
            </a:r>
            <a:r>
              <a:rPr lang="en-US" sz="2400" b="1" dirty="0">
                <a:solidFill>
                  <a:srgbClr val="FFFF00"/>
                </a:solidFill>
                <a:latin typeface="Calibri" pitchFamily="34" charset="0"/>
              </a:rPr>
              <a:t> on the Ground in States</a:t>
            </a:r>
          </a:p>
          <a:p>
            <a:pPr marL="0" lvl="0" indent="0">
              <a:buClr>
                <a:srgbClr val="6699FF"/>
              </a:buClr>
              <a:buNone/>
            </a:pPr>
            <a:r>
              <a:rPr lang="en-US" sz="2400" b="1" dirty="0">
                <a:solidFill>
                  <a:srgbClr val="FFFF00"/>
                </a:solidFill>
                <a:latin typeface="Calibri" pitchFamily="34" charset="0"/>
              </a:rPr>
              <a:t>*  </a:t>
            </a:r>
            <a:r>
              <a:rPr lang="en-US" sz="2400" b="1" u="sng" dirty="0">
                <a:solidFill>
                  <a:srgbClr val="FFFF00"/>
                </a:solidFill>
                <a:latin typeface="Calibri" pitchFamily="34" charset="0"/>
              </a:rPr>
              <a:t>SHFF  Donors</a:t>
            </a:r>
            <a:endParaRPr lang="en-US" sz="2400" b="1" dirty="0">
              <a:solidFill>
                <a:srgbClr val="FFFF00"/>
              </a:solidFill>
              <a:latin typeface="Calibri" pitchFamily="34" charset="0"/>
            </a:endParaRPr>
          </a:p>
          <a:p>
            <a:pPr lvl="0">
              <a:buClr>
                <a:srgbClr val="6699FF"/>
              </a:buClr>
              <a:buFont typeface="Arial" panose="020B0604020202020204" pitchFamily="34" charset="0"/>
              <a:buChar char="•"/>
            </a:pPr>
            <a:r>
              <a:rPr lang="en-US" sz="2400" b="1" u="sng" dirty="0">
                <a:solidFill>
                  <a:srgbClr val="FFFF00"/>
                </a:solidFill>
                <a:latin typeface="Calibri" pitchFamily="34" charset="0"/>
              </a:rPr>
              <a:t>National Health Freedom Action </a:t>
            </a:r>
            <a:r>
              <a:rPr lang="en-US" sz="2400" b="1" dirty="0">
                <a:solidFill>
                  <a:srgbClr val="FFFF00"/>
                </a:solidFill>
                <a:latin typeface="Calibri" pitchFamily="34" charset="0"/>
              </a:rPr>
              <a:t>staff helping:  </a:t>
            </a:r>
          </a:p>
          <a:p>
            <a:pPr lvl="1">
              <a:buClr>
                <a:srgbClr val="6699FF"/>
              </a:buClr>
              <a:buFont typeface="Arial" panose="020B0604020202020204" pitchFamily="34" charset="0"/>
              <a:buChar char="•"/>
            </a:pPr>
            <a:r>
              <a:rPr lang="en-US" sz="2000" b="1" i="1" dirty="0">
                <a:solidFill>
                  <a:srgbClr val="FFFF00"/>
                </a:solidFill>
                <a:latin typeface="Calibri" pitchFamily="34" charset="0"/>
              </a:rPr>
              <a:t>Diane  Miller JD, and  Anne Tenner JD</a:t>
            </a:r>
            <a:endParaRPr lang="en-US" sz="2000" i="1" dirty="0">
              <a:solidFill>
                <a:srgbClr val="FFFF00"/>
              </a:solidFill>
              <a:effectLst/>
              <a:latin typeface="Calibri" pitchFamily="34" charset="0"/>
            </a:endParaRPr>
          </a:p>
        </p:txBody>
      </p:sp>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32323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609600" y="685800"/>
            <a:ext cx="7772400" cy="1524000"/>
          </a:xfrm>
          <a:solidFill>
            <a:srgbClr val="FFFF00"/>
          </a:solidFill>
        </p:spPr>
        <p:txBody>
          <a:bodyPr>
            <a:normAutofit/>
          </a:bodyPr>
          <a:lstStyle/>
          <a:p>
            <a:pPr algn="ctr" eaLnBrk="1" hangingPunct="1">
              <a:defRPr/>
            </a:pPr>
            <a:r>
              <a:rPr lang="en-US" dirty="0">
                <a:solidFill>
                  <a:srgbClr val="FF0000"/>
                </a:solidFill>
                <a:effectLst>
                  <a:outerShdw blurRad="38100" dist="38100" dir="2700000" algn="tl">
                    <a:srgbClr val="000000"/>
                  </a:outerShdw>
                </a:effectLst>
                <a:latin typeface="Berlin Sans FB" pitchFamily="34" charset="0"/>
              </a:rPr>
              <a:t>Sunshine Health Freedom Foundation’s</a:t>
            </a:r>
            <a:r>
              <a:rPr lang="en-US" sz="4800" dirty="0">
                <a:solidFill>
                  <a:srgbClr val="FF0000"/>
                </a:solidFill>
                <a:effectLst>
                  <a:outerShdw blurRad="38100" dist="38100" dir="2700000" algn="tl">
                    <a:srgbClr val="000000"/>
                  </a:outerShdw>
                </a:effectLst>
                <a:latin typeface="Berlin Sans FB" pitchFamily="34" charset="0"/>
              </a:rPr>
              <a:t>   “VISION”</a:t>
            </a:r>
          </a:p>
        </p:txBody>
      </p:sp>
      <p:sp>
        <p:nvSpPr>
          <p:cNvPr id="225283" name="Rectangle 3"/>
          <p:cNvSpPr>
            <a:spLocks noGrp="1" noChangeArrowheads="1"/>
          </p:cNvSpPr>
          <p:nvPr>
            <p:ph idx="1"/>
          </p:nvPr>
        </p:nvSpPr>
        <p:spPr>
          <a:xfrm>
            <a:off x="685800" y="2438400"/>
            <a:ext cx="7772400" cy="3886200"/>
          </a:xfrm>
          <a:extLst>
            <a:ext uri="{909E8E84-426E-40DD-AFC4-6F175D3DCCD1}">
              <a14:hiddenFill xmlns:a14="http://schemas.microsoft.com/office/drawing/2010/main">
                <a:solidFill>
                  <a:srgbClr val="FFFF00"/>
                </a:solidFill>
              </a14:hiddenFill>
            </a:ext>
          </a:extLst>
        </p:spPr>
        <p:txBody>
          <a:bodyPr/>
          <a:lstStyle/>
          <a:p>
            <a:pPr marL="0" indent="0">
              <a:buNone/>
            </a:pPr>
            <a:r>
              <a:rPr lang="en-US" sz="1800" b="1" dirty="0">
                <a:solidFill>
                  <a:srgbClr val="FFFF00"/>
                </a:solidFill>
              </a:rPr>
              <a:t>	</a:t>
            </a:r>
            <a:endParaRPr lang="en-US" sz="2000" dirty="0">
              <a:solidFill>
                <a:srgbClr val="FFFF00"/>
              </a:solidFill>
              <a:effectLst/>
            </a:endParaRPr>
          </a:p>
          <a:p>
            <a:pPr marL="0" indent="0" algn="ctr">
              <a:buNone/>
            </a:pPr>
            <a:r>
              <a:rPr lang="en-US" sz="2800" b="1" i="1" dirty="0">
                <a:solidFill>
                  <a:srgbClr val="FFFF00"/>
                </a:solidFill>
                <a:effectLst/>
                <a:latin typeface="Calibri" pitchFamily="34" charset="0"/>
              </a:rPr>
              <a:t>“We are blazing a trail for generations to come</a:t>
            </a:r>
            <a:br>
              <a:rPr lang="en-US" sz="2800" dirty="0">
                <a:solidFill>
                  <a:srgbClr val="FFFF00"/>
                </a:solidFill>
                <a:effectLst/>
                <a:latin typeface="Calibri" pitchFamily="34" charset="0"/>
              </a:rPr>
            </a:br>
            <a:r>
              <a:rPr lang="en-US" sz="2800" b="1" i="1" dirty="0">
                <a:solidFill>
                  <a:srgbClr val="FFFF00"/>
                </a:solidFill>
                <a:effectLst/>
                <a:latin typeface="Calibri" pitchFamily="34" charset="0"/>
              </a:rPr>
              <a:t>that will allow our children to have health freedom </a:t>
            </a:r>
            <a:br>
              <a:rPr lang="en-US" sz="2800" dirty="0">
                <a:solidFill>
                  <a:srgbClr val="FFFF00"/>
                </a:solidFill>
                <a:effectLst/>
                <a:latin typeface="Calibri" pitchFamily="34" charset="0"/>
              </a:rPr>
            </a:br>
            <a:r>
              <a:rPr lang="en-US" sz="2800" b="1" i="1" dirty="0">
                <a:solidFill>
                  <a:srgbClr val="FFFF00"/>
                </a:solidFill>
                <a:effectLst/>
                <a:latin typeface="Calibri" pitchFamily="34" charset="0"/>
              </a:rPr>
              <a:t>based on what they, not the government, </a:t>
            </a:r>
            <a:br>
              <a:rPr lang="en-US" sz="2800" dirty="0">
                <a:solidFill>
                  <a:srgbClr val="FFFF00"/>
                </a:solidFill>
                <a:effectLst/>
                <a:latin typeface="Calibri" pitchFamily="34" charset="0"/>
              </a:rPr>
            </a:br>
            <a:r>
              <a:rPr lang="en-US" sz="2800" b="1" i="1" dirty="0">
                <a:solidFill>
                  <a:srgbClr val="FFFF00"/>
                </a:solidFill>
                <a:effectLst/>
                <a:latin typeface="Calibri" pitchFamily="34" charset="0"/>
              </a:rPr>
              <a:t>believe are the best choices</a:t>
            </a:r>
            <a:r>
              <a:rPr lang="en-US" sz="2800" dirty="0">
                <a:solidFill>
                  <a:srgbClr val="FFFF00"/>
                </a:solidFill>
                <a:effectLst/>
                <a:latin typeface="Calibri" pitchFamily="34" charset="0"/>
              </a:rPr>
              <a:t>.”</a:t>
            </a:r>
          </a:p>
        </p:txBody>
      </p:sp>
      <p:sp>
        <p:nvSpPr>
          <p:cNvPr id="2" name="Footer Placeholder 1"/>
          <p:cNvSpPr>
            <a:spLocks noGrp="1"/>
          </p:cNvSpPr>
          <p:nvPr>
            <p:ph type="ftr" sz="quarter" idx="11"/>
          </p:nvPr>
        </p:nvSpPr>
        <p:spPr>
          <a:xfrm>
            <a:off x="6400800" y="6108173"/>
            <a:ext cx="1981200" cy="365125"/>
          </a:xfrm>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861508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304800"/>
            <a:ext cx="8229600" cy="1676400"/>
          </a:xfrm>
        </p:spPr>
        <p:txBody>
          <a:bodyPr>
            <a:normAutofit/>
          </a:bodyPr>
          <a:lstStyle/>
          <a:p>
            <a:pPr eaLnBrk="1" hangingPunct="1">
              <a:defRPr/>
            </a:pPr>
            <a:r>
              <a:rPr lang="en-US" sz="5400" b="1" dirty="0">
                <a:solidFill>
                  <a:srgbClr val="FF0000"/>
                </a:solidFill>
                <a:effectLst>
                  <a:outerShdw blurRad="38100" dist="38100" dir="2700000" algn="tl">
                    <a:srgbClr val="C0C0C0"/>
                  </a:outerShdw>
                </a:effectLst>
                <a:latin typeface="+mn-lt"/>
              </a:rPr>
              <a:t>U.S.</a:t>
            </a:r>
            <a:br>
              <a:rPr lang="en-US" sz="5400" b="1" dirty="0">
                <a:solidFill>
                  <a:srgbClr val="FF0000"/>
                </a:solidFill>
                <a:effectLst>
                  <a:outerShdw blurRad="38100" dist="38100" dir="2700000" algn="tl">
                    <a:srgbClr val="C0C0C0"/>
                  </a:outerShdw>
                </a:effectLst>
                <a:latin typeface="+mn-lt"/>
              </a:rPr>
            </a:br>
            <a:r>
              <a:rPr lang="en-US" sz="4800" b="1" dirty="0">
                <a:solidFill>
                  <a:srgbClr val="FF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09600" y="4774698"/>
            <a:ext cx="7772400" cy="1219200"/>
          </a:xfrm>
        </p:spPr>
        <p:txBody>
          <a:bodyPr>
            <a:normAutofit fontScale="77500" lnSpcReduction="20000"/>
          </a:bodyPr>
          <a:lstStyle/>
          <a:p>
            <a:pPr algn="ctr" eaLnBrk="1" hangingPunct="1">
              <a:lnSpc>
                <a:spcPct val="90000"/>
              </a:lnSpc>
              <a:buFontTx/>
              <a:buNone/>
              <a:defRPr/>
            </a:pPr>
            <a:r>
              <a:rPr lang="en-US" sz="4800" dirty="0">
                <a:solidFill>
                  <a:srgbClr val="FFFF00"/>
                </a:solidFill>
                <a:effectLst>
                  <a:outerShdw blurRad="38100" dist="38100" dir="2700000" algn="tl">
                    <a:srgbClr val="C0C0C0"/>
                  </a:outerShdw>
                </a:effectLst>
              </a:rPr>
              <a:t> </a:t>
            </a:r>
            <a:r>
              <a:rPr lang="en-US" sz="4800" b="1" dirty="0">
                <a:solidFill>
                  <a:srgbClr val="FFFF00"/>
                </a:solidFill>
                <a:effectLst>
                  <a:outerShdw blurRad="38100" dist="38100" dir="2700000" algn="tl">
                    <a:srgbClr val="000000">
                      <a:alpha val="43137"/>
                    </a:srgbClr>
                  </a:outerShdw>
                </a:effectLst>
              </a:rPr>
              <a:t>SHFF Member</a:t>
            </a:r>
          </a:p>
          <a:p>
            <a:pPr algn="ctr" eaLnBrk="1" hangingPunct="1">
              <a:lnSpc>
                <a:spcPct val="90000"/>
              </a:lnSpc>
              <a:buFontTx/>
              <a:buNone/>
              <a:defRPr/>
            </a:pPr>
            <a:r>
              <a:rPr lang="en-US" sz="2400" b="1" dirty="0">
                <a:solidFill>
                  <a:srgbClr val="FFFF00"/>
                </a:solidFill>
                <a:effectLst>
                  <a:outerShdw blurRad="38100" dist="38100" dir="2700000" algn="tl">
                    <a:srgbClr val="000000">
                      <a:alpha val="43137"/>
                    </a:srgbClr>
                  </a:outerShdw>
                </a:effectLst>
              </a:rPr>
              <a:t>Reconvened August 1</a:t>
            </a:r>
            <a:r>
              <a:rPr lang="en-US" sz="2400" b="1" baseline="30000" dirty="0">
                <a:solidFill>
                  <a:srgbClr val="FFFF00"/>
                </a:solidFill>
                <a:effectLst>
                  <a:outerShdw blurRad="38100" dist="38100" dir="2700000" algn="tl">
                    <a:srgbClr val="000000">
                      <a:alpha val="43137"/>
                    </a:srgbClr>
                  </a:outerShdw>
                </a:effectLst>
              </a:rPr>
              <a:t>st</a:t>
            </a:r>
            <a:r>
              <a:rPr lang="en-US" sz="2400" b="1" dirty="0">
                <a:solidFill>
                  <a:srgbClr val="FFFF00"/>
                </a:solidFill>
                <a:effectLst>
                  <a:outerShdw blurRad="38100" dist="38100" dir="2700000" algn="tl">
                    <a:srgbClr val="000000">
                      <a:alpha val="43137"/>
                    </a:srgbClr>
                  </a:outerShdw>
                </a:effectLst>
              </a:rPr>
              <a:t> and 2</a:t>
            </a:r>
            <a:r>
              <a:rPr lang="en-US" sz="2400" b="1" baseline="30000" dirty="0">
                <a:solidFill>
                  <a:srgbClr val="FFFF00"/>
                </a:solidFill>
                <a:effectLst>
                  <a:outerShdw blurRad="38100" dist="38100" dir="2700000" algn="tl">
                    <a:srgbClr val="000000">
                      <a:alpha val="43137"/>
                    </a:srgbClr>
                  </a:outerShdw>
                </a:effectLst>
              </a:rPr>
              <a:t>nd</a:t>
            </a:r>
            <a:r>
              <a:rPr lang="en-US" sz="2400" b="1" dirty="0">
                <a:solidFill>
                  <a:srgbClr val="FFFF00"/>
                </a:solidFill>
                <a:effectLst>
                  <a:outerShdw blurRad="38100" dist="38100" dir="2700000" algn="tl">
                    <a:srgbClr val="000000">
                      <a:alpha val="43137"/>
                    </a:srgbClr>
                  </a:outerShdw>
                </a:effectLst>
              </a:rPr>
              <a:t>,  2016</a:t>
            </a:r>
          </a:p>
          <a:p>
            <a:pPr algn="ctr" eaLnBrk="1" hangingPunct="1">
              <a:lnSpc>
                <a:spcPct val="90000"/>
              </a:lnSpc>
              <a:buFontTx/>
              <a:buNone/>
              <a:defRPr/>
            </a:pPr>
            <a:r>
              <a:rPr lang="en-US" sz="2400" b="1" dirty="0">
                <a:solidFill>
                  <a:srgbClr val="FFFF00"/>
                </a:solidFill>
                <a:effectLst>
                  <a:outerShdw blurRad="38100" dist="38100" dir="2700000" algn="tl">
                    <a:srgbClr val="000000">
                      <a:alpha val="43137"/>
                    </a:srgbClr>
                  </a:outerShdw>
                </a:effectLst>
              </a:rPr>
              <a:t>St. Olaf College, Northfield, MN</a:t>
            </a:r>
          </a:p>
        </p:txBody>
      </p:sp>
      <p:sp>
        <p:nvSpPr>
          <p:cNvPr id="148484" name="Footer Placeholder 1"/>
          <p:cNvSpPr>
            <a:spLocks noGrp="1"/>
          </p:cNvSpPr>
          <p:nvPr>
            <p:ph type="ftr" sz="quarter" idx="11"/>
          </p:nvPr>
        </p:nvSpPr>
        <p:spPr>
          <a:xfrm>
            <a:off x="6858000" y="6098653"/>
            <a:ext cx="1885517" cy="365125"/>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149" y="2038001"/>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000099"/>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762000" y="533400"/>
            <a:ext cx="7620000" cy="1447800"/>
          </a:xfrm>
          <a:solidFill>
            <a:srgbClr val="FFFF00"/>
          </a:solidFill>
        </p:spPr>
        <p:txBody>
          <a:bodyPr>
            <a:normAutofit fontScale="90000"/>
          </a:bodyPr>
          <a:lstStyle/>
          <a:p>
            <a:pPr algn="ctr" eaLnBrk="1" hangingPunct="1">
              <a:defRPr/>
            </a:pPr>
            <a:r>
              <a:rPr lang="en-US" sz="4800" dirty="0">
                <a:solidFill>
                  <a:srgbClr val="FF0000"/>
                </a:solidFill>
                <a:effectLst>
                  <a:outerShdw blurRad="38100" dist="38100" dir="2700000" algn="tl">
                    <a:srgbClr val="000000"/>
                  </a:outerShdw>
                </a:effectLst>
                <a:latin typeface="Berlin Sans FB" pitchFamily="34" charset="0"/>
              </a:rPr>
              <a:t>Sunshine </a:t>
            </a:r>
            <a:br>
              <a:rPr lang="en-US" sz="4800" dirty="0">
                <a:solidFill>
                  <a:srgbClr val="FF0000"/>
                </a:solidFill>
                <a:effectLst>
                  <a:outerShdw blurRad="38100" dist="38100" dir="2700000" algn="tl">
                    <a:srgbClr val="000000"/>
                  </a:outerShdw>
                </a:effectLst>
                <a:latin typeface="Berlin Sans FB" pitchFamily="34" charset="0"/>
              </a:rPr>
            </a:br>
            <a:r>
              <a:rPr lang="en-US" sz="4800" dirty="0">
                <a:solidFill>
                  <a:srgbClr val="FF0000"/>
                </a:solidFill>
                <a:effectLst>
                  <a:outerShdw blurRad="38100" dist="38100" dir="2700000" algn="tl">
                    <a:srgbClr val="000000"/>
                  </a:outerShdw>
                </a:effectLst>
                <a:latin typeface="Berlin Sans FB" pitchFamily="34" charset="0"/>
              </a:rPr>
              <a:t>Health Freedom Foundation</a:t>
            </a:r>
          </a:p>
        </p:txBody>
      </p:sp>
      <p:sp>
        <p:nvSpPr>
          <p:cNvPr id="227331" name="Rectangle 3"/>
          <p:cNvSpPr>
            <a:spLocks noGrp="1" noChangeArrowheads="1"/>
          </p:cNvSpPr>
          <p:nvPr>
            <p:ph idx="1"/>
          </p:nvPr>
        </p:nvSpPr>
        <p:spPr>
          <a:xfrm>
            <a:off x="685800" y="1981200"/>
            <a:ext cx="7772400" cy="4038600"/>
          </a:xfrm>
          <a:extLst>
            <a:ext uri="{909E8E84-426E-40DD-AFC4-6F175D3DCCD1}">
              <a14:hiddenFill xmlns:a14="http://schemas.microsoft.com/office/drawing/2010/main">
                <a:solidFill>
                  <a:srgbClr val="FFFF00"/>
                </a:solidFill>
              </a14:hiddenFill>
            </a:ext>
          </a:extLst>
        </p:spPr>
        <p:txBody>
          <a:bodyPr/>
          <a:lstStyle/>
          <a:p>
            <a:pPr algn="ctr" eaLnBrk="1" hangingPunct="1">
              <a:lnSpc>
                <a:spcPct val="90000"/>
              </a:lnSpc>
              <a:buFontTx/>
              <a:buNone/>
              <a:defRPr/>
            </a:pPr>
            <a:r>
              <a:rPr lang="en-US" sz="4400" b="1" dirty="0">
                <a:solidFill>
                  <a:srgbClr val="FF0000"/>
                </a:solidFill>
                <a:effectLst>
                  <a:outerShdw blurRad="38100" dist="38100" dir="2700000" algn="tl">
                    <a:srgbClr val="000000"/>
                  </a:outerShdw>
                </a:effectLst>
                <a:latin typeface="Calibri" pitchFamily="34" charset="0"/>
              </a:rPr>
              <a:t>Action Steps</a:t>
            </a:r>
          </a:p>
          <a:p>
            <a:pPr algn="ctr" eaLnBrk="1" hangingPunct="1">
              <a:lnSpc>
                <a:spcPct val="90000"/>
              </a:lnSpc>
              <a:buFontTx/>
              <a:buNone/>
              <a:defRPr/>
            </a:pPr>
            <a:r>
              <a:rPr lang="en-US" sz="2800" b="1" u="sng" dirty="0">
                <a:solidFill>
                  <a:srgbClr val="FFFF00"/>
                </a:solidFill>
                <a:effectLst>
                  <a:outerShdw blurRad="38100" dist="38100" dir="2700000" algn="tl">
                    <a:srgbClr val="000000"/>
                  </a:outerShdw>
                </a:effectLst>
                <a:latin typeface="Calibri" pitchFamily="34" charset="0"/>
              </a:rPr>
              <a:t>Sign Up</a:t>
            </a:r>
            <a:r>
              <a:rPr lang="en-US" sz="2800" b="1" dirty="0">
                <a:solidFill>
                  <a:srgbClr val="FFFF00"/>
                </a:solidFill>
                <a:latin typeface="Calibri" pitchFamily="34" charset="0"/>
              </a:rPr>
              <a:t> with SHFF to volunteer in your state</a:t>
            </a:r>
          </a:p>
          <a:p>
            <a:pPr eaLnBrk="1" hangingPunct="1">
              <a:lnSpc>
                <a:spcPct val="90000"/>
              </a:lnSpc>
              <a:buFontTx/>
              <a:buNone/>
              <a:defRPr/>
            </a:pPr>
            <a:endParaRPr lang="en-US" sz="2800" b="1" dirty="0">
              <a:solidFill>
                <a:srgbClr val="FFFF00"/>
              </a:solidFill>
              <a:latin typeface="Calibri" pitchFamily="34" charset="0"/>
            </a:endParaRPr>
          </a:p>
          <a:p>
            <a:pP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Calibri" pitchFamily="34" charset="0"/>
              </a:rPr>
              <a:t>		</a:t>
            </a:r>
            <a:r>
              <a:rPr lang="en-US" sz="2800" b="1" u="sng" dirty="0">
                <a:solidFill>
                  <a:srgbClr val="FFFF00"/>
                </a:solidFill>
                <a:effectLst>
                  <a:outerShdw blurRad="38100" dist="38100" dir="2700000" algn="tl">
                    <a:srgbClr val="000000"/>
                  </a:outerShdw>
                </a:effectLst>
                <a:latin typeface="Calibri" pitchFamily="34" charset="0"/>
              </a:rPr>
              <a:t>Donate</a:t>
            </a:r>
            <a:r>
              <a:rPr lang="en-US" sz="2800" b="1" dirty="0">
                <a:solidFill>
                  <a:srgbClr val="FFFF00"/>
                </a:solidFill>
                <a:effectLst>
                  <a:outerShdw blurRad="38100" dist="38100" dir="2700000" algn="tl">
                    <a:srgbClr val="000000"/>
                  </a:outerShdw>
                </a:effectLst>
                <a:latin typeface="Calibri" pitchFamily="34" charset="0"/>
              </a:rPr>
              <a:t> to the SHFF - NSP Fund</a:t>
            </a:r>
          </a:p>
          <a:p>
            <a:pPr eaLnBrk="1" hangingPunct="1">
              <a:lnSpc>
                <a:spcPct val="90000"/>
              </a:lnSpc>
              <a:buFontTx/>
              <a:buNone/>
              <a:defRPr/>
            </a:pPr>
            <a:endParaRPr lang="en-US" sz="2800" b="1" dirty="0">
              <a:solidFill>
                <a:srgbClr val="FFFF00"/>
              </a:solidFill>
              <a:effectLst>
                <a:outerShdw blurRad="38100" dist="38100" dir="2700000" algn="tl">
                  <a:srgbClr val="000000"/>
                </a:outerShdw>
              </a:effectLst>
              <a:latin typeface="Calibri" pitchFamily="34" charset="0"/>
            </a:endParaRPr>
          </a:p>
          <a:p>
            <a:pPr algn="ctr" eaLnBrk="1" hangingPunct="1">
              <a:lnSpc>
                <a:spcPct val="90000"/>
              </a:lnSpc>
              <a:buFontTx/>
              <a:buNone/>
              <a:defRPr/>
            </a:pPr>
            <a:r>
              <a:rPr lang="en-US" sz="2800" b="1" dirty="0">
                <a:solidFill>
                  <a:srgbClr val="FFFF00"/>
                </a:solidFill>
                <a:effectLst>
                  <a:outerShdw blurRad="38100" dist="38100" dir="2700000" algn="tl">
                    <a:srgbClr val="000000"/>
                  </a:outerShdw>
                </a:effectLst>
                <a:latin typeface="Calibri" pitchFamily="34" charset="0"/>
              </a:rPr>
              <a:t>		We can do this all together!</a:t>
            </a:r>
          </a:p>
        </p:txBody>
      </p:sp>
      <p:sp>
        <p:nvSpPr>
          <p:cNvPr id="2" name="Footer Placeholder 1"/>
          <p:cNvSpPr>
            <a:spLocks noGrp="1"/>
          </p:cNvSpPr>
          <p:nvPr>
            <p:ph type="ftr" sz="quarter" idx="11"/>
          </p:nvPr>
        </p:nvSpPr>
        <p:spPr>
          <a:xfrm>
            <a:off x="6553200" y="6019801"/>
            <a:ext cx="1828800" cy="453498"/>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8152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FF0000"/>
                </a:solidFill>
                <a:latin typeface="+mn-lt"/>
              </a:rPr>
              <a:t>Law - The Voice of</a:t>
            </a:r>
            <a:endParaRPr lang="en-US" b="1" dirty="0">
              <a:latin typeface="+mn-lt"/>
            </a:endParaRPr>
          </a:p>
        </p:txBody>
      </p:sp>
      <p:sp>
        <p:nvSpPr>
          <p:cNvPr id="71683" name="Rectangle 3"/>
          <p:cNvSpPr>
            <a:spLocks noGrp="1" noChangeArrowheads="1"/>
          </p:cNvSpPr>
          <p:nvPr>
            <p:ph idx="1"/>
          </p:nvPr>
        </p:nvSpPr>
        <p:spPr>
          <a:xfrm>
            <a:off x="685800" y="3810000"/>
            <a:ext cx="7772400" cy="1447800"/>
          </a:xfrm>
        </p:spPr>
        <p:txBody>
          <a:bodyPr/>
          <a:lstStyle/>
          <a:p>
            <a:pPr eaLnBrk="1" hangingPunct="1">
              <a:buFontTx/>
              <a:buNone/>
              <a:defRPr/>
            </a:pPr>
            <a:r>
              <a:rPr lang="en-US" sz="4800" dirty="0"/>
              <a:t>					</a:t>
            </a:r>
            <a:r>
              <a:rPr lang="en-US" sz="8800" b="1" i="1" dirty="0">
                <a:solidFill>
                  <a:srgbClr val="FF0000"/>
                </a:solidFill>
                <a:effectLst>
                  <a:outerShdw blurRad="38100" dist="38100" dir="2700000" algn="tl">
                    <a:srgbClr val="C0C0C0"/>
                  </a:outerShdw>
                </a:effectLst>
              </a:rPr>
              <a:t>Freedom…</a:t>
            </a:r>
            <a:endParaRPr lang="en-US" sz="8800" dirty="0">
              <a:solidFill>
                <a:srgbClr val="FF0000"/>
              </a:solidFill>
              <a:effectLst>
                <a:outerShdw blurRad="38100" dist="38100" dir="2700000" algn="tl">
                  <a:srgbClr val="C0C0C0"/>
                </a:outerShdw>
              </a:effectLst>
            </a:endParaRPr>
          </a:p>
        </p:txBody>
      </p:sp>
      <p:sp>
        <p:nvSpPr>
          <p:cNvPr id="2" name="Footer Placeholder 1"/>
          <p:cNvSpPr>
            <a:spLocks noGrp="1"/>
          </p:cNvSpPr>
          <p:nvPr>
            <p:ph type="ftr" sz="quarter" idx="11"/>
          </p:nvPr>
        </p:nvSpPr>
        <p:spPr>
          <a:xfrm>
            <a:off x="6477000" y="6019800"/>
            <a:ext cx="195775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7384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924800" cy="21336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State Law</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PRACTICE OF MEDICINE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Defined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93189" name="Footer Placeholder 1"/>
          <p:cNvSpPr>
            <a:spLocks noGrp="1"/>
          </p:cNvSpPr>
          <p:nvPr>
            <p:ph type="ftr" sz="quarter" idx="11"/>
          </p:nvPr>
        </p:nvSpPr>
        <p:spPr>
          <a:xfrm>
            <a:off x="6781800" y="6108173"/>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
        <p:nvSpPr>
          <p:cNvPr id="861188" name="Rectangle 4"/>
          <p:cNvSpPr>
            <a:spLocks noChangeArrowheads="1"/>
          </p:cNvSpPr>
          <p:nvPr/>
        </p:nvSpPr>
        <p:spPr bwMode="auto">
          <a:xfrm>
            <a:off x="609600" y="3429000"/>
            <a:ext cx="7772400" cy="243143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dirty="0">
                <a:solidFill>
                  <a:srgbClr val="000099"/>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FF2929"/>
                </a:solidFill>
                <a:effectLst>
                  <a:outerShdw blurRad="38100" dist="38100" dir="2700000" algn="tl">
                    <a:srgbClr val="000000"/>
                  </a:outerShdw>
                </a:effectLst>
                <a:cs typeface="Times New Roman" pitchFamily="18" charset="0"/>
              </a:rPr>
              <a:t>real or imaginary</a:t>
            </a:r>
            <a:r>
              <a:rPr lang="en-US" sz="2800" b="1" i="1" dirty="0">
                <a:solidFill>
                  <a:srgbClr val="000099"/>
                </a:solidFill>
                <a:cs typeface="Times New Roman" pitchFamily="18" charset="0"/>
              </a:rPr>
              <a:t>, by any means or instrumentality;…”</a:t>
            </a:r>
            <a:r>
              <a:rPr lang="en-US" sz="2400" b="1" i="1" dirty="0">
                <a:solidFill>
                  <a:srgbClr val="000099"/>
                </a:solidFill>
                <a:cs typeface="Times New Roman" pitchFamily="18" charset="0"/>
              </a:rPr>
              <a:t>   		</a:t>
            </a:r>
            <a:r>
              <a:rPr lang="en-US" sz="2000" b="1" dirty="0">
                <a:solidFill>
                  <a:srgbClr val="000099"/>
                </a:solidFill>
                <a:cs typeface="Times New Roman" pitchFamily="18" charset="0"/>
              </a:rPr>
              <a:t>	</a:t>
            </a:r>
            <a:r>
              <a:rPr lang="en-US" sz="1200" b="1" dirty="0">
                <a:solidFill>
                  <a:srgbClr val="000099"/>
                </a:solidFill>
                <a:cs typeface="Times New Roman" pitchFamily="18" charset="0"/>
              </a:rPr>
              <a:t>						Washington RCW 18.71.011</a:t>
            </a:r>
            <a:endParaRPr lang="en-US" sz="1200" b="1" dirty="0">
              <a:solidFill>
                <a:srgbClr val="FF0000"/>
              </a:solidFill>
              <a:cs typeface="Times New Roman" pitchFamily="18" charset="0"/>
            </a:endParaRPr>
          </a:p>
        </p:txBody>
      </p:sp>
    </p:spTree>
    <p:extLst>
      <p:ext uri="{BB962C8B-B14F-4D97-AF65-F5344CB8AC3E}">
        <p14:creationId xmlns:p14="http://schemas.microsoft.com/office/powerpoint/2010/main" val="23695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381000"/>
            <a:ext cx="8077200" cy="12954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Kansas Healing Arts</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108549" name="Footer Placeholder 1"/>
          <p:cNvSpPr>
            <a:spLocks noGrp="1"/>
          </p:cNvSpPr>
          <p:nvPr>
            <p:ph type="ftr" sz="quarter" idx="11"/>
          </p:nvPr>
        </p:nvSpPr>
        <p:spPr>
          <a:xfrm>
            <a:off x="6324600" y="6111875"/>
            <a:ext cx="2044505" cy="361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743428" name="Rectangle 4"/>
          <p:cNvSpPr>
            <a:spLocks noChangeArrowheads="1"/>
          </p:cNvSpPr>
          <p:nvPr/>
        </p:nvSpPr>
        <p:spPr bwMode="auto">
          <a:xfrm>
            <a:off x="609600" y="2057400"/>
            <a:ext cx="7772400" cy="40544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000" b="1" i="1" dirty="0">
                <a:solidFill>
                  <a:srgbClr val="000099"/>
                </a:solidFill>
              </a:rPr>
              <a:t>65-2801</a:t>
            </a:r>
          </a:p>
          <a:p>
            <a:pPr fontAlgn="base">
              <a:spcBef>
                <a:spcPct val="0"/>
              </a:spcBef>
              <a:spcAft>
                <a:spcPct val="0"/>
              </a:spcAft>
              <a:defRPr/>
            </a:pPr>
            <a:r>
              <a:rPr lang="en-US" sz="2000" b="1" i="1" dirty="0">
                <a:solidFill>
                  <a:srgbClr val="000099"/>
                </a:solidFill>
              </a:rPr>
              <a:t>Chapter 65.--PUBLIC HEALTH </a:t>
            </a:r>
          </a:p>
          <a:p>
            <a:pPr fontAlgn="base">
              <a:spcBef>
                <a:spcPct val="0"/>
              </a:spcBef>
              <a:spcAft>
                <a:spcPct val="0"/>
              </a:spcAft>
              <a:defRPr/>
            </a:pPr>
            <a:r>
              <a:rPr lang="en-US" sz="2000" b="1" i="1" dirty="0">
                <a:solidFill>
                  <a:srgbClr val="000099"/>
                </a:solidFill>
              </a:rPr>
              <a:t>Article 28.--HEALING ARTS </a:t>
            </a:r>
          </a:p>
          <a:p>
            <a:pPr fontAlgn="base">
              <a:spcBef>
                <a:spcPct val="0"/>
              </a:spcBef>
              <a:spcAft>
                <a:spcPct val="0"/>
              </a:spcAft>
              <a:defRPr/>
            </a:pPr>
            <a:r>
              <a:rPr lang="en-US" sz="2000" b="1" i="1" dirty="0">
                <a:solidFill>
                  <a:srgbClr val="000099"/>
                </a:solidFill>
              </a:rPr>
              <a:t>      65-2801.   Purpose. </a:t>
            </a:r>
            <a:r>
              <a:rPr lang="en-US" sz="2000" b="1" i="1" dirty="0">
                <a:solidFill>
                  <a:srgbClr val="FF2929"/>
                </a:solidFill>
                <a:effectLst>
                  <a:outerShdw blurRad="38100" dist="38100" dir="2700000" algn="tl">
                    <a:srgbClr val="000000"/>
                  </a:outerShdw>
                </a:effectLst>
              </a:rPr>
              <a:t>Recognizing that the practice of the healing arts is a privilege granted by legislative authority and is not a natural right of individuals,</a:t>
            </a:r>
            <a:r>
              <a:rPr lang="en-US" sz="2000" b="1" i="1" dirty="0">
                <a:solidFill>
                  <a:srgbClr val="000099"/>
                </a:solidFill>
              </a:rPr>
              <a:t> 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p>
          <a:p>
            <a:pPr fontAlgn="base">
              <a:spcBef>
                <a:spcPct val="0"/>
              </a:spcBef>
              <a:spcAft>
                <a:spcPct val="0"/>
              </a:spcAft>
              <a:defRPr/>
            </a:pPr>
            <a:r>
              <a:rPr lang="en-US" sz="2000" b="1" i="1" dirty="0">
                <a:solidFill>
                  <a:srgbClr val="000099"/>
                </a:solidFill>
              </a:rPr>
              <a:t>      History:   L. 1957, ch. 343, § 1; July 1.</a:t>
            </a:r>
            <a:r>
              <a:rPr lang="en-US" sz="2000" dirty="0">
                <a:solidFill>
                  <a:srgbClr val="000099"/>
                </a:solidFill>
              </a:rPr>
              <a:t> </a:t>
            </a:r>
          </a:p>
        </p:txBody>
      </p:sp>
    </p:spTree>
    <p:extLst>
      <p:ext uri="{BB962C8B-B14F-4D97-AF65-F5344CB8AC3E}">
        <p14:creationId xmlns:p14="http://schemas.microsoft.com/office/powerpoint/2010/main" val="265414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0"/>
            <a:ext cx="7704667" cy="1371600"/>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05000"/>
            <a:ext cx="7704667" cy="4094816"/>
          </a:xfrm>
        </p:spPr>
        <p:txBody>
          <a:bodyPr>
            <a:normAutofit fontScale="77500" lnSpcReduction="20000"/>
          </a:bodyPr>
          <a:lstStyle/>
          <a:p>
            <a:r>
              <a:rPr lang="en-US" dirty="0">
                <a:solidFill>
                  <a:srgbClr val="000066"/>
                </a:solidFill>
              </a:rPr>
              <a:t>§14–5F–01.  </a:t>
            </a:r>
          </a:p>
          <a:p>
            <a:r>
              <a:rPr lang="en-US" dirty="0">
                <a:solidFill>
                  <a:srgbClr val="000066"/>
                </a:solidFill>
              </a:rPr>
              <a:t>(</a:t>
            </a:r>
            <a:r>
              <a:rPr lang="en-US" b="1" dirty="0">
                <a:solidFill>
                  <a:srgbClr val="000066"/>
                </a:solidFill>
                <a:effectLst>
                  <a:outerShdw blurRad="38100" dist="38100" dir="2700000" algn="tl">
                    <a:srgbClr val="000000">
                      <a:alpha val="43137"/>
                    </a:srgbClr>
                  </a:outerShdw>
                </a:effectLst>
              </a:rPr>
              <a:t>g)    (1)   “Naturopathic medicine” means </a:t>
            </a:r>
            <a:r>
              <a:rPr lang="en-US" b="1" dirty="0">
                <a:solidFill>
                  <a:srgbClr val="FF0000"/>
                </a:solidFill>
                <a:effectLst>
                  <a:outerShdw blurRad="38100" dist="38100" dir="2700000" algn="tl">
                    <a:srgbClr val="000000">
                      <a:alpha val="43137"/>
                    </a:srgbClr>
                  </a:outerShdw>
                </a:effectLst>
              </a:rPr>
              <a:t>the prevention, diagnosis, and treatment of human health conditions, injury, and disease using only patient education and naturopathic therapies and therapeutic substances</a:t>
            </a:r>
            <a:r>
              <a:rPr lang="en-US" b="1" dirty="0">
                <a:solidFill>
                  <a:srgbClr val="000066"/>
                </a:solidFill>
                <a:effectLst>
                  <a:outerShdw blurRad="38100" dist="38100" dir="2700000" algn="tl">
                    <a:srgbClr val="000000">
                      <a:alpha val="43137"/>
                    </a:srgbClr>
                  </a:outerShdw>
                </a:effectLst>
              </a:rPr>
              <a:t> recognized by the Council of Naturopathic Medical Education.</a:t>
            </a:r>
          </a:p>
          <a:p>
            <a:r>
              <a:rPr lang="en-US" b="1" dirty="0">
                <a:solidFill>
                  <a:srgbClr val="000066"/>
                </a:solidFill>
                <a:effectLst>
                  <a:outerShdw blurRad="38100" dist="38100" dir="2700000" algn="tl">
                    <a:srgbClr val="000000">
                      <a:alpha val="43137"/>
                    </a:srgbClr>
                  </a:outerShdw>
                </a:effectLst>
              </a:rPr>
              <a:t>(2)   “Naturopathic medicine” includes:</a:t>
            </a:r>
          </a:p>
          <a:p>
            <a:r>
              <a:rPr lang="en-US" b="1" dirty="0">
                <a:solidFill>
                  <a:srgbClr val="000066"/>
                </a:solidFill>
                <a:effectLst>
                  <a:outerShdw blurRad="38100" dist="38100" dir="2700000" algn="tl">
                    <a:srgbClr val="000000">
                      <a:alpha val="43137"/>
                    </a:srgbClr>
                  </a:outerShdw>
                </a:effectLst>
              </a:rPr>
              <a:t>(i)   Counseling;</a:t>
            </a:r>
          </a:p>
          <a:p>
            <a:r>
              <a:rPr lang="en-US" b="1" dirty="0">
                <a:solidFill>
                  <a:srgbClr val="000066"/>
                </a:solidFill>
                <a:effectLst>
                  <a:outerShdw blurRad="38100" dist="38100" dir="2700000" algn="tl">
                    <a:srgbClr val="000000">
                      <a:alpha val="43137"/>
                    </a:srgbClr>
                  </a:outerShdw>
                </a:effectLst>
              </a:rPr>
              <a:t>(ii)   The practice of the mechanical sciences of healing, including mechanotherapy, articular manipulation, corrective and orthopedic gymnastics, hydrotherapy, electrotherapy, and phototherapy; and</a:t>
            </a:r>
          </a:p>
          <a:p>
            <a:r>
              <a:rPr lang="en-US" b="1" dirty="0">
                <a:solidFill>
                  <a:srgbClr val="000066"/>
                </a:solidFill>
                <a:effectLst>
                  <a:outerShdw blurRad="38100" dist="38100" dir="2700000" algn="tl">
                    <a:srgbClr val="000000">
                      <a:alpha val="43137"/>
                    </a:srgbClr>
                  </a:outerShdw>
                </a:effectLst>
              </a:rPr>
              <a:t>(iii)   The practice of the </a:t>
            </a:r>
            <a:r>
              <a:rPr lang="en-US" b="1" dirty="0">
                <a:solidFill>
                  <a:srgbClr val="FF0000"/>
                </a:solidFill>
                <a:effectLst>
                  <a:outerShdw blurRad="38100" dist="38100" dir="2700000" algn="tl">
                    <a:srgbClr val="000000">
                      <a:alpha val="43137"/>
                    </a:srgbClr>
                  </a:outerShdw>
                </a:effectLst>
              </a:rPr>
              <a:t>material sciences of healing, including nutrition, phytotherapy, treatment by natural substances, and external applications.</a:t>
            </a:r>
          </a:p>
          <a:p>
            <a:endParaRPr lang="en-US" dirty="0"/>
          </a:p>
        </p:txBody>
      </p:sp>
      <p:sp>
        <p:nvSpPr>
          <p:cNvPr id="4" name="Footer Placeholder 3"/>
          <p:cNvSpPr>
            <a:spLocks noGrp="1"/>
          </p:cNvSpPr>
          <p:nvPr>
            <p:ph type="ftr" sz="quarter" idx="11"/>
          </p:nvPr>
        </p:nvSpPr>
        <p:spPr>
          <a:xfrm>
            <a:off x="6858000" y="6074789"/>
            <a:ext cx="1828800"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72836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2057400"/>
            <a:ext cx="7704667" cy="4572000"/>
          </a:xfrm>
        </p:spPr>
        <p:txBody>
          <a:bodyPr>
            <a:normAutofit lnSpcReduction="10000"/>
          </a:bodyPr>
          <a:lstStyle/>
          <a:p>
            <a:r>
              <a:rPr lang="en-US" b="1" dirty="0">
                <a:solidFill>
                  <a:srgbClr val="000066"/>
                </a:solidFill>
                <a:effectLst>
                  <a:outerShdw blurRad="38100" dist="38100" dir="2700000" algn="tl">
                    <a:srgbClr val="000000">
                      <a:alpha val="43137"/>
                    </a:srgbClr>
                  </a:outerShdw>
                </a:effectLst>
              </a:rPr>
              <a:t>§14–5F–29.  </a:t>
            </a:r>
          </a:p>
          <a:p>
            <a:r>
              <a:rPr lang="en-US" b="1" dirty="0">
                <a:solidFill>
                  <a:srgbClr val="000066"/>
                </a:solidFill>
                <a:effectLst>
                  <a:outerShdw blurRad="38100" dist="38100" dir="2700000" algn="tl">
                    <a:srgbClr val="000000">
                      <a:alpha val="43137"/>
                    </a:srgbClr>
                  </a:outerShdw>
                </a:effectLst>
              </a:rPr>
              <a:t>(a)   Except as otherwise provided in this subtitle, an </a:t>
            </a:r>
            <a:r>
              <a:rPr lang="en-US" b="1" dirty="0">
                <a:solidFill>
                  <a:srgbClr val="FF0000"/>
                </a:solidFill>
                <a:effectLst>
                  <a:outerShdw blurRad="38100" dist="38100" dir="2700000" algn="tl">
                    <a:srgbClr val="000000">
                      <a:alpha val="43137"/>
                    </a:srgbClr>
                  </a:outerShdw>
                </a:effectLst>
              </a:rPr>
              <a:t>individual may not practice, attempt to practice, or offer to practice naturopathic medicine </a:t>
            </a:r>
            <a:r>
              <a:rPr lang="en-US" b="1" dirty="0">
                <a:solidFill>
                  <a:srgbClr val="000066"/>
                </a:solidFill>
                <a:effectLst>
                  <a:outerShdw blurRad="38100" dist="38100" dir="2700000" algn="tl">
                    <a:srgbClr val="000000">
                      <a:alpha val="43137"/>
                    </a:srgbClr>
                  </a:outerShdw>
                </a:effectLst>
              </a:rPr>
              <a:t>in this State without a license.</a:t>
            </a:r>
          </a:p>
          <a:p>
            <a:r>
              <a:rPr lang="en-US" b="1" dirty="0">
                <a:solidFill>
                  <a:srgbClr val="000066"/>
                </a:solidFill>
                <a:effectLst>
                  <a:outerShdw blurRad="38100" dist="38100" dir="2700000" algn="tl">
                    <a:srgbClr val="000000">
                      <a:alpha val="43137"/>
                    </a:srgbClr>
                  </a:outerShdw>
                </a:effectLst>
              </a:rPr>
              <a:t>(b)   An individual who violates this section is </a:t>
            </a:r>
            <a:r>
              <a:rPr lang="en-US" b="1" dirty="0">
                <a:solidFill>
                  <a:srgbClr val="FF0000"/>
                </a:solidFill>
                <a:effectLst>
                  <a:outerShdw blurRad="38100" dist="38100" dir="2700000" algn="tl">
                    <a:srgbClr val="000000">
                      <a:alpha val="43137"/>
                    </a:srgbClr>
                  </a:outerShdw>
                </a:effectLst>
              </a:rPr>
              <a:t>guilty of a felony and on conviction is subject to:</a:t>
            </a:r>
          </a:p>
          <a:p>
            <a:r>
              <a:rPr lang="en-US" b="1" dirty="0">
                <a:solidFill>
                  <a:srgbClr val="000066"/>
                </a:solidFill>
                <a:effectLst>
                  <a:outerShdw blurRad="38100" dist="38100" dir="2700000" algn="tl">
                    <a:srgbClr val="000000">
                      <a:alpha val="43137"/>
                    </a:srgbClr>
                  </a:outerShdw>
                </a:effectLst>
              </a:rPr>
              <a:t>(1)   A</a:t>
            </a:r>
            <a:r>
              <a:rPr lang="en-US" b="1" dirty="0">
                <a:solidFill>
                  <a:srgbClr val="FF0000"/>
                </a:solidFill>
                <a:effectLst>
                  <a:outerShdw blurRad="38100" dist="38100" dir="2700000" algn="tl">
                    <a:srgbClr val="000000">
                      <a:alpha val="43137"/>
                    </a:srgbClr>
                  </a:outerShdw>
                </a:effectLst>
              </a:rPr>
              <a:t> fine not exceeding $10,000 or imprisonment not exceeding 5 years or both; and</a:t>
            </a:r>
          </a:p>
          <a:p>
            <a:r>
              <a:rPr lang="en-US" b="1" dirty="0">
                <a:solidFill>
                  <a:srgbClr val="000066"/>
                </a:solidFill>
                <a:effectLst>
                  <a:outerShdw blurRad="38100" dist="38100" dir="2700000" algn="tl">
                    <a:srgbClr val="000000">
                      <a:alpha val="43137"/>
                    </a:srgbClr>
                  </a:outerShdw>
                </a:effectLst>
              </a:rPr>
              <a:t>(2)   A</a:t>
            </a:r>
            <a:r>
              <a:rPr lang="en-US" b="1" dirty="0">
                <a:solidFill>
                  <a:srgbClr val="FF0000"/>
                </a:solidFill>
                <a:effectLst>
                  <a:outerShdw blurRad="38100" dist="38100" dir="2700000" algn="tl">
                    <a:srgbClr val="000000">
                      <a:alpha val="43137"/>
                    </a:srgbClr>
                  </a:outerShdw>
                </a:effectLst>
              </a:rPr>
              <a:t> civil fine of no more than $50,000 to be levied by the Board.</a:t>
            </a:r>
          </a:p>
          <a:p>
            <a:endParaRPr lang="en-US" dirty="0"/>
          </a:p>
        </p:txBody>
      </p:sp>
      <p:sp>
        <p:nvSpPr>
          <p:cNvPr id="4" name="Footer Placeholder 3"/>
          <p:cNvSpPr>
            <a:spLocks noGrp="1"/>
          </p:cNvSpPr>
          <p:nvPr>
            <p:ph type="ftr" sz="quarter" idx="11"/>
          </p:nvPr>
        </p:nvSpPr>
        <p:spPr>
          <a:xfrm>
            <a:off x="6553200" y="6096000"/>
            <a:ext cx="195316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87291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81200"/>
            <a:ext cx="7704667" cy="4648200"/>
          </a:xfrm>
        </p:spPr>
        <p:txBody>
          <a:bodyPr>
            <a:normAutofit fontScale="92500" lnSpcReduction="20000"/>
          </a:bodyPr>
          <a:lstStyle/>
          <a:p>
            <a:r>
              <a:rPr lang="en-US" b="1" dirty="0">
                <a:solidFill>
                  <a:srgbClr val="000066"/>
                </a:solidFill>
                <a:effectLst>
                  <a:outerShdw blurRad="38100" dist="38100" dir="2700000" algn="tl">
                    <a:srgbClr val="000000">
                      <a:alpha val="43137"/>
                    </a:srgbClr>
                  </a:outerShdw>
                </a:effectLst>
              </a:rPr>
              <a:t>§14–5F–30.  </a:t>
            </a:r>
          </a:p>
          <a:p>
            <a:r>
              <a:rPr lang="en-US" b="1" dirty="0">
                <a:solidFill>
                  <a:srgbClr val="000066"/>
                </a:solidFill>
                <a:effectLst>
                  <a:outerShdw blurRad="38100" dist="38100" dir="2700000" algn="tl">
                    <a:srgbClr val="000000">
                      <a:alpha val="43137"/>
                    </a:srgbClr>
                  </a:outerShdw>
                </a:effectLst>
              </a:rPr>
              <a:t>(a)   Unless an individual is licensed to practice naturopathic medicine, the individual may not:</a:t>
            </a:r>
          </a:p>
          <a:p>
            <a:r>
              <a:rPr lang="en-US" b="1" dirty="0">
                <a:solidFill>
                  <a:srgbClr val="000066"/>
                </a:solidFill>
                <a:effectLst>
                  <a:outerShdw blurRad="38100" dist="38100" dir="2700000" algn="tl">
                    <a:srgbClr val="000000">
                      <a:alpha val="43137"/>
                    </a:srgbClr>
                  </a:outerShdw>
                </a:effectLst>
              </a:rPr>
              <a:t>(1)   Represent to the public by title, by description of services, methods, or procedures, or otherwise, that the individual is licensed by the Board to practice naturopathic medicine;</a:t>
            </a:r>
          </a:p>
          <a:p>
            <a:r>
              <a:rPr lang="en-US" b="1" dirty="0">
                <a:solidFill>
                  <a:srgbClr val="000066"/>
                </a:solidFill>
                <a:effectLst>
                  <a:outerShdw blurRad="38100" dist="38100" dir="2700000" algn="tl">
                    <a:srgbClr val="000000">
                      <a:alpha val="43137"/>
                    </a:srgbClr>
                  </a:outerShdw>
                </a:effectLst>
              </a:rPr>
              <a:t>(2)   Use the title “doctor of naturopathic medicine”, “doctor of naturopathy”, “naturopathic doctor”, or “</a:t>
            </a:r>
            <a:r>
              <a:rPr lang="en-US" b="1" dirty="0">
                <a:solidFill>
                  <a:srgbClr val="FF0000"/>
                </a:solidFill>
                <a:effectLst>
                  <a:outerShdw blurRad="38100" dist="38100" dir="2700000" algn="tl">
                    <a:srgbClr val="000000">
                      <a:alpha val="43137"/>
                    </a:srgbClr>
                  </a:outerShdw>
                </a:effectLst>
              </a:rPr>
              <a:t>naturopath”; </a:t>
            </a:r>
            <a:r>
              <a:rPr lang="en-US" b="1" dirty="0">
                <a:solidFill>
                  <a:srgbClr val="000066"/>
                </a:solidFill>
                <a:effectLst>
                  <a:outerShdw blurRad="38100" dist="38100" dir="2700000" algn="tl">
                    <a:srgbClr val="000000">
                      <a:alpha val="43137"/>
                    </a:srgbClr>
                  </a:outerShdw>
                </a:effectLst>
              </a:rPr>
              <a:t>or</a:t>
            </a:r>
          </a:p>
          <a:p>
            <a:r>
              <a:rPr lang="en-US" b="1" dirty="0">
                <a:solidFill>
                  <a:srgbClr val="000066"/>
                </a:solidFill>
                <a:effectLst>
                  <a:outerShdw blurRad="38100" dist="38100" dir="2700000" algn="tl">
                    <a:srgbClr val="000000">
                      <a:alpha val="43137"/>
                    </a:srgbClr>
                  </a:outerShdw>
                </a:effectLst>
              </a:rPr>
              <a:t>(3)   Use the initials “N.D.”, “ND”, “NMD”, or “N.M.D.” after the name of the individual.</a:t>
            </a:r>
          </a:p>
          <a:p>
            <a:r>
              <a:rPr lang="en-US" b="1" dirty="0">
                <a:solidFill>
                  <a:srgbClr val="000066"/>
                </a:solidFill>
                <a:effectLst>
                  <a:outerShdw blurRad="38100" dist="38100" dir="2700000" algn="tl">
                    <a:srgbClr val="000000">
                      <a:alpha val="43137"/>
                    </a:srgbClr>
                  </a:outerShdw>
                </a:effectLst>
              </a:rPr>
              <a:t>(b)   An individual licensed to practice naturopathic medicine in the State may not use the title “physician”.</a:t>
            </a:r>
          </a:p>
          <a:p>
            <a:endParaRPr lang="en-US" dirty="0"/>
          </a:p>
        </p:txBody>
      </p:sp>
      <p:sp>
        <p:nvSpPr>
          <p:cNvPr id="4" name="Footer Placeholder 3"/>
          <p:cNvSpPr>
            <a:spLocks noGrp="1"/>
          </p:cNvSpPr>
          <p:nvPr>
            <p:ph type="ftr" sz="quarter" idx="11"/>
          </p:nvPr>
        </p:nvSpPr>
        <p:spPr>
          <a:xfrm>
            <a:off x="6629400" y="6264275"/>
            <a:ext cx="1885517"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257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rmAutofit/>
          </a:bodyPr>
          <a:lstStyle/>
          <a:p>
            <a:pPr eaLnBrk="1" hangingPunct="1">
              <a:defRPr/>
            </a:pPr>
            <a:r>
              <a:rPr lang="en-US" sz="3200" b="1" dirty="0">
                <a:solidFill>
                  <a:srgbClr val="FF0000"/>
                </a:solidFill>
                <a:effectLst>
                  <a:outerShdw blurRad="38100" dist="38100" dir="2700000" algn="tl">
                    <a:srgbClr val="000000"/>
                  </a:outerShdw>
                </a:effectLst>
              </a:rPr>
              <a:t>New Mexico 61-35-2 Complementary and Alternative Health Care Services</a:t>
            </a:r>
            <a:r>
              <a:rPr lang="en-US" sz="3200" u="sng" dirty="0"/>
              <a:t>:</a:t>
            </a:r>
          </a:p>
        </p:txBody>
      </p:sp>
      <p:sp>
        <p:nvSpPr>
          <p:cNvPr id="107523" name="Rectangle 3"/>
          <p:cNvSpPr>
            <a:spLocks noGrp="1" noChangeArrowheads="1"/>
          </p:cNvSpPr>
          <p:nvPr>
            <p:ph idx="1"/>
          </p:nvPr>
        </p:nvSpPr>
        <p:spPr>
          <a:xfrm>
            <a:off x="533400" y="1600200"/>
            <a:ext cx="8077200" cy="4800600"/>
          </a:xfrm>
        </p:spPr>
        <p:txBody>
          <a:bodyPr>
            <a:normAutofit/>
          </a:bodyPr>
          <a:lstStyle/>
          <a:p>
            <a:pPr eaLnBrk="1" hangingPunct="1">
              <a:lnSpc>
                <a:spcPct val="140000"/>
              </a:lnSpc>
              <a:buFontTx/>
              <a:buNone/>
            </a:pPr>
            <a:r>
              <a:rPr lang="en-US" sz="1600" dirty="0">
                <a:latin typeface="Calibri" pitchFamily="34" charset="0"/>
                <a:ea typeface="Calibri" pitchFamily="34" charset="0"/>
                <a:cs typeface="Times New Roman" pitchFamily="18" charset="0"/>
              </a:rPr>
              <a:t>B.     </a:t>
            </a:r>
            <a:r>
              <a:rPr lang="en-US" sz="1600" b="1" dirty="0">
                <a:solidFill>
                  <a:srgbClr val="000099"/>
                </a:solidFill>
                <a:latin typeface="Calibri" pitchFamily="34" charset="0"/>
                <a:ea typeface="Calibri" pitchFamily="34" charset="0"/>
                <a:cs typeface="Times New Roman" pitchFamily="18" charset="0"/>
              </a:rPr>
              <a:t>"complementary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a:t>
            </a:r>
            <a:endParaRPr lang="en-US" sz="1800" b="1" dirty="0">
              <a:solidFill>
                <a:srgbClr val="000099"/>
              </a:solidFill>
              <a:ea typeface="Calibri" pitchFamily="34" charset="0"/>
              <a:cs typeface="Times New Roman" pitchFamily="18" charset="0"/>
            </a:endParaRPr>
          </a:p>
        </p:txBody>
      </p:sp>
      <p:sp>
        <p:nvSpPr>
          <p:cNvPr id="107524" name="Footer Placeholder 1"/>
          <p:cNvSpPr>
            <a:spLocks noGrp="1"/>
          </p:cNvSpPr>
          <p:nvPr>
            <p:ph type="ftr" sz="quarter" idx="11"/>
          </p:nvPr>
        </p:nvSpPr>
        <p:spPr>
          <a:xfrm>
            <a:off x="6705600" y="6111875"/>
            <a:ext cx="191789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2126506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853</TotalTime>
  <Words>696</Words>
  <Application>Microsoft Office PowerPoint</Application>
  <PresentationFormat>On-screen Show (4:3)</PresentationFormat>
  <Paragraphs>253</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Berlin Sans FB</vt:lpstr>
      <vt:lpstr>Calibri</vt:lpstr>
      <vt:lpstr>Corbel</vt:lpstr>
      <vt:lpstr>Times New Roman</vt:lpstr>
      <vt:lpstr>Parallax</vt:lpstr>
      <vt:lpstr>PowerPoint Presentation</vt:lpstr>
      <vt:lpstr>Sunshine Health Freedom Foundation’s   “VISION”</vt:lpstr>
      <vt:lpstr>Law - The Voice of</vt:lpstr>
      <vt:lpstr>State Law PRACTICE OF MEDICINE Defined  </vt:lpstr>
      <vt:lpstr>Kansas Healing Arts Not a Natural Right</vt:lpstr>
      <vt:lpstr>Maryland State Law Practice of Naturopathic Medicine</vt:lpstr>
      <vt:lpstr>Maryland State Law Practice of Naturopathic Medicine</vt:lpstr>
      <vt:lpstr>Maryland State Law Practice of Naturopathic Medicine</vt:lpstr>
      <vt:lpstr>New Mexico 61-35-2 Complementary and Alternative Health Care Services:</vt:lpstr>
      <vt:lpstr>Sunshine Health Freedom Foundation’s   “STRATEGY” </vt:lpstr>
      <vt:lpstr>2017 Safe Harbor  Health Freedom States!</vt:lpstr>
      <vt:lpstr>PowerPoint Presentation</vt:lpstr>
      <vt:lpstr>PowerPoint Presentation</vt:lpstr>
      <vt:lpstr>PowerPoint Presentation</vt:lpstr>
      <vt:lpstr>PowerPoint Presentation</vt:lpstr>
      <vt:lpstr>PowerPoint Presentation</vt:lpstr>
      <vt:lpstr>VACCINE MANDATES</vt:lpstr>
      <vt:lpstr>GMO Labeling</vt:lpstr>
      <vt:lpstr>Sunshine Health Freedom Foundation WE NEED YOU ON THE TEAM</vt:lpstr>
      <vt:lpstr>U.S. Health Freedom Congress</vt:lpstr>
      <vt:lpstr>Sunshine  Health Freedom Foundation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dc:creator>
  <cp:lastModifiedBy>Owner</cp:lastModifiedBy>
  <cp:revision>52</cp:revision>
  <dcterms:created xsi:type="dcterms:W3CDTF">2013-04-02T03:21:10Z</dcterms:created>
  <dcterms:modified xsi:type="dcterms:W3CDTF">2018-08-21T16:37:54Z</dcterms:modified>
</cp:coreProperties>
</file>